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28"/>
  </p:notesMasterIdLst>
  <p:handoutMasterIdLst>
    <p:handoutMasterId r:id="rId29"/>
  </p:handoutMasterIdLst>
  <p:sldIdLst>
    <p:sldId id="256" r:id="rId2"/>
    <p:sldId id="549" r:id="rId3"/>
    <p:sldId id="555" r:id="rId4"/>
    <p:sldId id="556" r:id="rId5"/>
    <p:sldId id="557" r:id="rId6"/>
    <p:sldId id="558" r:id="rId7"/>
    <p:sldId id="559" r:id="rId8"/>
    <p:sldId id="487" r:id="rId9"/>
    <p:sldId id="561" r:id="rId10"/>
    <p:sldId id="562" r:id="rId11"/>
    <p:sldId id="532" r:id="rId12"/>
    <p:sldId id="533" r:id="rId13"/>
    <p:sldId id="534" r:id="rId14"/>
    <p:sldId id="535" r:id="rId15"/>
    <p:sldId id="542" r:id="rId16"/>
    <p:sldId id="548" r:id="rId17"/>
    <p:sldId id="544" r:id="rId18"/>
    <p:sldId id="563" r:id="rId19"/>
    <p:sldId id="537" r:id="rId20"/>
    <p:sldId id="567" r:id="rId21"/>
    <p:sldId id="546" r:id="rId22"/>
    <p:sldId id="547" r:id="rId23"/>
    <p:sldId id="569" r:id="rId24"/>
    <p:sldId id="529" r:id="rId25"/>
    <p:sldId id="565" r:id="rId26"/>
    <p:sldId id="540" r:id="rId27"/>
  </p:sldIdLst>
  <p:sldSz cx="9144000" cy="6858000" type="screen4x3"/>
  <p:notesSz cx="6794500" cy="9906000"/>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7A04"/>
    <a:srgbClr val="36A63A"/>
    <a:srgbClr val="6699FF"/>
    <a:srgbClr val="3399FF"/>
    <a:srgbClr val="0066FF"/>
    <a:srgbClr val="00FF00"/>
    <a:srgbClr val="0000CC"/>
    <a:srgbClr val="FFCC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1588" autoAdjust="0"/>
  </p:normalViewPr>
  <p:slideViewPr>
    <p:cSldViewPr>
      <p:cViewPr varScale="1">
        <p:scale>
          <a:sx n="94" d="100"/>
          <a:sy n="94" d="100"/>
        </p:scale>
        <p:origin x="232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79" d="100"/>
          <a:sy n="79" d="100"/>
        </p:scale>
        <p:origin x="2916" y="108"/>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810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810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810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20750"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9" name="Rectangle 5"/>
          <p:cNvSpPr>
            <a:spLocks noGrp="1" noChangeArrowheads="1"/>
          </p:cNvSpPr>
          <p:nvPr>
            <p:ph type="body" sz="quarter" idx="3"/>
          </p:nvPr>
        </p:nvSpPr>
        <p:spPr bwMode="auto">
          <a:xfrm>
            <a:off x="679450" y="4705350"/>
            <a:ext cx="5435600" cy="44577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810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charset="0"/>
                <a:ea typeface="ＭＳ Ｐゴシック" charset="0"/>
                <a:cs typeface="ＭＳ Ｐゴシック" charset="0"/>
              </a:defRPr>
            </a:lvl1pPr>
            <a:lvl2pPr marL="742950" indent="-285750" defTabSz="930275" eaLnBrk="0" hangingPunct="0">
              <a:defRPr sz="2000">
                <a:solidFill>
                  <a:schemeClr val="tx1"/>
                </a:solidFill>
                <a:latin typeface="Arial" charset="0"/>
                <a:ea typeface="ＭＳ Ｐゴシック" charset="0"/>
              </a:defRPr>
            </a:lvl2pPr>
            <a:lvl3pPr marL="1143000" indent="-228600" defTabSz="930275" eaLnBrk="0" hangingPunct="0">
              <a:defRPr sz="2000">
                <a:solidFill>
                  <a:schemeClr val="tx1"/>
                </a:solidFill>
                <a:latin typeface="Arial" charset="0"/>
                <a:ea typeface="ＭＳ Ｐゴシック" charset="0"/>
              </a:defRPr>
            </a:lvl3pPr>
            <a:lvl4pPr marL="1600200" indent="-228600" defTabSz="930275" eaLnBrk="0" hangingPunct="0">
              <a:defRPr sz="2000">
                <a:solidFill>
                  <a:schemeClr val="tx1"/>
                </a:solidFill>
                <a:latin typeface="Arial" charset="0"/>
                <a:ea typeface="ＭＳ Ｐゴシック" charset="0"/>
              </a:defRPr>
            </a:lvl4pPr>
            <a:lvl5pPr marL="2057400" indent="-228600" defTabSz="930275" eaLnBrk="0" hangingPunct="0">
              <a:defRPr sz="20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fld id="{187B955B-9B3C-2647-95FD-E9C749E36CDB}" type="slidenum">
              <a:rPr lang="fr-FR" sz="1200"/>
              <a:pPr eaLnBrk="1" hangingPunct="1"/>
              <a:t>1</a:t>
            </a:fld>
            <a:endParaRPr lang="fr-FR" sz="1200" dirty="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fr-FR" dirty="0">
              <a:latin typeface="Arial" charset="0"/>
            </a:endParaRPr>
          </a:p>
        </p:txBody>
      </p:sp>
    </p:spTree>
    <p:extLst>
      <p:ext uri="{BB962C8B-B14F-4D97-AF65-F5344CB8AC3E}">
        <p14:creationId xmlns:p14="http://schemas.microsoft.com/office/powerpoint/2010/main" val="34404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7</a:t>
            </a:fld>
            <a:endParaRPr lang="fr-FR"/>
          </a:p>
        </p:txBody>
      </p:sp>
    </p:spTree>
    <p:extLst>
      <p:ext uri="{BB962C8B-B14F-4D97-AF65-F5344CB8AC3E}">
        <p14:creationId xmlns:p14="http://schemas.microsoft.com/office/powerpoint/2010/main" val="2399592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provide a broad overview of </a:t>
            </a:r>
            <a:r>
              <a:rPr lang="en-US" baseline="0" dirty="0" err="1" smtClean="0"/>
              <a:t>ThingML</a:t>
            </a:r>
            <a:r>
              <a:rPr lang="en-US" baseline="0" dirty="0" smtClean="0"/>
              <a:t>, present some challenges and interesting features that are missing in </a:t>
            </a:r>
            <a:r>
              <a:rPr lang="en-US" baseline="0" dirty="0" err="1" smtClean="0"/>
              <a:t>ThingML</a:t>
            </a:r>
            <a:r>
              <a:rPr lang="en-US" baseline="0" dirty="0" smtClean="0"/>
              <a:t> and suggest some potential contributions of our own.</a:t>
            </a:r>
            <a:endParaRPr lang="en-US" dirty="0"/>
          </a:p>
        </p:txBody>
      </p:sp>
      <p:sp>
        <p:nvSpPr>
          <p:cNvPr id="4" name="Slide Number Placeholder 3"/>
          <p:cNvSpPr>
            <a:spLocks noGrp="1"/>
          </p:cNvSpPr>
          <p:nvPr>
            <p:ph type="sldNum" sz="quarter" idx="10"/>
          </p:nvPr>
        </p:nvSpPr>
        <p:spPr/>
        <p:txBody>
          <a:bodyPr/>
          <a:lstStyle/>
          <a:p>
            <a:fld id="{5B951E99-3993-EC42-9E2E-7C584BC1BD56}" type="slidenum">
              <a:rPr lang="en-US" smtClean="0"/>
              <a:t>8</a:t>
            </a:fld>
            <a:endParaRPr lang="en-US" dirty="0"/>
          </a:p>
        </p:txBody>
      </p:sp>
    </p:spTree>
    <p:extLst>
      <p:ext uri="{BB962C8B-B14F-4D97-AF65-F5344CB8AC3E}">
        <p14:creationId xmlns:p14="http://schemas.microsoft.com/office/powerpoint/2010/main" val="133877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18</a:t>
            </a:fld>
            <a:endParaRPr lang="fr-FR"/>
          </a:p>
        </p:txBody>
      </p:sp>
    </p:spTree>
    <p:extLst>
      <p:ext uri="{BB962C8B-B14F-4D97-AF65-F5344CB8AC3E}">
        <p14:creationId xmlns:p14="http://schemas.microsoft.com/office/powerpoint/2010/main" val="3620410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dirty="0" smtClean="0"/>
              <a:t>Réponse : </a:t>
            </a:r>
          </a:p>
          <a:p>
            <a:endParaRPr lang="fr-BE" dirty="0" smtClean="0"/>
          </a:p>
          <a:p>
            <a:r>
              <a:rPr lang="fr-BE" dirty="0" smtClean="0"/>
              <a:t>* Développer un DSL.</a:t>
            </a:r>
          </a:p>
          <a:p>
            <a:endParaRPr lang="fr-BE"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23</a:t>
            </a:fld>
            <a:endParaRPr lang="fr-FR"/>
          </a:p>
        </p:txBody>
      </p:sp>
    </p:spTree>
    <p:extLst>
      <p:ext uri="{BB962C8B-B14F-4D97-AF65-F5344CB8AC3E}">
        <p14:creationId xmlns:p14="http://schemas.microsoft.com/office/powerpoint/2010/main" val="59742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445224"/>
          </a:xfrm>
        </p:spPr>
        <p:txBody>
          <a:bodyPr/>
          <a:lstStyle/>
          <a:p>
            <a:r>
              <a:rPr lang="fr-FR" sz="4400" b="1" noProof="0" dirty="0" smtClean="0">
                <a:latin typeface="Arial" charset="0"/>
              </a:rPr>
              <a:t>GERAS</a:t>
            </a:r>
            <a:endParaRPr lang="fr-FR" cap="small" noProof="0" dirty="0" smtClean="0">
              <a:latin typeface="Arial" charset="0"/>
            </a:endParaRPr>
          </a:p>
          <a:p>
            <a:pPr algn="ctr" eaLnBrk="1" hangingPunct="1">
              <a:buFont typeface="Wingdings" charset="0"/>
              <a:buNone/>
            </a:pPr>
            <a:endParaRPr lang="fr-FR" dirty="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fr-FR" noProof="0" dirty="0" smtClean="0">
              <a:latin typeface="Arial" charset="0"/>
            </a:endParaRPr>
          </a:p>
          <a:p>
            <a:pPr algn="ctr" eaLnBrk="1" hangingPunct="1">
              <a:buFont typeface="Wingdings" charset="0"/>
              <a:buNone/>
            </a:pPr>
            <a:endParaRPr lang="en-GB" noProof="0" dirty="0" smtClean="0">
              <a:latin typeface="Arial" charset="0"/>
            </a:endParaRPr>
          </a:p>
          <a:p>
            <a:pPr algn="ctr" eaLnBrk="1" hangingPunct="1">
              <a:buFont typeface="Wingdings" charset="0"/>
              <a:buNone/>
            </a:pPr>
            <a:r>
              <a:rPr lang="en-GB" sz="3200" dirty="0" err="1" smtClean="0">
                <a:latin typeface="Arial" charset="0"/>
              </a:rPr>
              <a:t>Abdelmounaim</a:t>
            </a:r>
            <a:r>
              <a:rPr lang="en-GB" sz="3200" dirty="0" smtClean="0">
                <a:latin typeface="Arial" charset="0"/>
              </a:rPr>
              <a:t> DEBIECHE</a:t>
            </a:r>
            <a:endParaRPr lang="en-GB" sz="3200" noProof="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484784"/>
            <a:ext cx="8229600" cy="4608512"/>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10</a:t>
            </a:fld>
            <a:endParaRPr lang="en-US" dirty="0"/>
          </a:p>
        </p:txBody>
      </p:sp>
    </p:spTree>
    <p:extLst>
      <p:ext uri="{BB962C8B-B14F-4D97-AF65-F5344CB8AC3E}">
        <p14:creationId xmlns:p14="http://schemas.microsoft.com/office/powerpoint/2010/main" val="24221825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Object Abstraction </a:t>
            </a:r>
            <a:r>
              <a:rPr lang="fr-BE" dirty="0"/>
              <a:t/>
            </a:r>
            <a:br>
              <a:rPr lang="fr-BE" dirty="0"/>
            </a:b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11</a:t>
            </a:fld>
            <a:endParaRPr lang="en-US" dirty="0"/>
          </a:p>
        </p:txBody>
      </p:sp>
      <p:sp>
        <p:nvSpPr>
          <p:cNvPr id="7" name="Rectangle à coins arrondis 6"/>
          <p:cNvSpPr/>
          <p:nvPr/>
        </p:nvSpPr>
        <p:spPr>
          <a:xfrm>
            <a:off x="6087912" y="51857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8" name="Rectangle à coins arrondis 7"/>
          <p:cNvSpPr/>
          <p:nvPr/>
        </p:nvSpPr>
        <p:spPr>
          <a:xfrm>
            <a:off x="6087912" y="47793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9" name="ZoneTexte 8"/>
          <p:cNvSpPr txBox="1"/>
          <p:nvPr/>
        </p:nvSpPr>
        <p:spPr>
          <a:xfrm>
            <a:off x="323528" y="2789424"/>
            <a:ext cx="6264696" cy="707886"/>
          </a:xfrm>
          <a:prstGeom prst="rect">
            <a:avLst/>
          </a:prstGeom>
          <a:noFill/>
        </p:spPr>
        <p:txBody>
          <a:bodyPr wrap="square" rtlCol="0">
            <a:spAutoFit/>
          </a:bodyPr>
          <a:lstStyle/>
          <a:p>
            <a:r>
              <a:rPr lang="en-US" dirty="0" smtClean="0"/>
              <a:t>Elle </a:t>
            </a:r>
            <a:r>
              <a:rPr lang="en-US" dirty="0" err="1" smtClean="0"/>
              <a:t>represente</a:t>
            </a:r>
            <a:r>
              <a:rPr lang="en-US" dirty="0" smtClean="0"/>
              <a:t> les </a:t>
            </a:r>
            <a:r>
              <a:rPr lang="en-US" dirty="0" err="1" smtClean="0"/>
              <a:t>capteurs</a:t>
            </a:r>
            <a:r>
              <a:rPr lang="en-US" dirty="0" smtClean="0"/>
              <a:t> et </a:t>
            </a:r>
            <a:r>
              <a:rPr lang="en-US" dirty="0"/>
              <a:t>les </a:t>
            </a:r>
            <a:r>
              <a:rPr lang="en-US" dirty="0" err="1" smtClean="0"/>
              <a:t>actionneurs</a:t>
            </a:r>
            <a:r>
              <a:rPr lang="en-US" dirty="0" smtClean="0"/>
              <a:t> de </a:t>
            </a:r>
            <a:r>
              <a:rPr lang="en-US" dirty="0" err="1" smtClean="0"/>
              <a:t>l’internet</a:t>
            </a:r>
            <a:r>
              <a:rPr lang="en-US" dirty="0" smtClean="0"/>
              <a:t> des </a:t>
            </a:r>
            <a:r>
              <a:rPr lang="en-US" dirty="0" err="1" smtClean="0"/>
              <a:t>objets</a:t>
            </a:r>
            <a:endParaRPr lang="fr-BE" dirty="0"/>
          </a:p>
        </p:txBody>
      </p:sp>
      <p:sp>
        <p:nvSpPr>
          <p:cNvPr id="10" name="ZoneTexte 9"/>
          <p:cNvSpPr txBox="1"/>
          <p:nvPr/>
        </p:nvSpPr>
        <p:spPr>
          <a:xfrm>
            <a:off x="457200" y="3964847"/>
            <a:ext cx="3600400" cy="1631216"/>
          </a:xfrm>
          <a:prstGeom prst="rect">
            <a:avLst/>
          </a:prstGeom>
          <a:noFill/>
        </p:spPr>
        <p:txBody>
          <a:bodyPr wrap="square" rtlCol="0">
            <a:spAutoFit/>
          </a:bodyPr>
          <a:lstStyle/>
          <a:p>
            <a:r>
              <a:rPr lang="en-US" dirty="0" err="1" smtClean="0"/>
              <a:t>Objectif</a:t>
            </a:r>
            <a:r>
              <a:rPr lang="en-US" dirty="0" smtClean="0"/>
              <a:t>:</a:t>
            </a:r>
          </a:p>
          <a:p>
            <a:endParaRPr lang="en-US" dirty="0"/>
          </a:p>
          <a:p>
            <a:r>
              <a:rPr lang="en-US" dirty="0" smtClean="0"/>
              <a:t>-  </a:t>
            </a:r>
            <a:r>
              <a:rPr lang="en-US" dirty="0" err="1" smtClean="0"/>
              <a:t>Recevoir</a:t>
            </a:r>
            <a:r>
              <a:rPr lang="en-US" dirty="0" smtClean="0"/>
              <a:t> les </a:t>
            </a:r>
            <a:r>
              <a:rPr lang="en-US" dirty="0" err="1" smtClean="0"/>
              <a:t>informations</a:t>
            </a:r>
            <a:endParaRPr lang="en-US" dirty="0" smtClean="0"/>
          </a:p>
          <a:p>
            <a:endParaRPr lang="en-US" dirty="0"/>
          </a:p>
          <a:p>
            <a:r>
              <a:rPr lang="en-US" dirty="0" smtClean="0"/>
              <a:t>-  </a:t>
            </a:r>
            <a:r>
              <a:rPr lang="en-US" dirty="0" err="1" smtClean="0"/>
              <a:t>Traiter</a:t>
            </a:r>
            <a:r>
              <a:rPr lang="en-US" dirty="0" smtClean="0"/>
              <a:t> les </a:t>
            </a:r>
            <a:r>
              <a:rPr lang="en-US" dirty="0" err="1" smtClean="0"/>
              <a:t>informations</a:t>
            </a:r>
            <a:endParaRPr lang="fr-BE"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960" y="1337020"/>
            <a:ext cx="1606696" cy="1428676"/>
          </a:xfrm>
          <a:prstGeom prst="rect">
            <a:avLst/>
          </a:prstGeom>
        </p:spPr>
      </p:pic>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1354618"/>
            <a:ext cx="1962760" cy="1411078"/>
          </a:xfrm>
          <a:prstGeom prst="rect">
            <a:avLst/>
          </a:prstGeom>
        </p:spPr>
      </p:pic>
    </p:spTree>
    <p:extLst>
      <p:ext uri="{BB962C8B-B14F-4D97-AF65-F5344CB8AC3E}">
        <p14:creationId xmlns:p14="http://schemas.microsoft.com/office/powerpoint/2010/main" val="277616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Service Management</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12</a:t>
            </a:fld>
            <a:endParaRPr lang="en-US" dirty="0"/>
          </a:p>
        </p:txBody>
      </p:sp>
      <p:pic>
        <p:nvPicPr>
          <p:cNvPr id="5" name="Image 4"/>
          <p:cNvPicPr>
            <a:picLocks noChangeAspect="1"/>
          </p:cNvPicPr>
          <p:nvPr/>
        </p:nvPicPr>
        <p:blipFill>
          <a:blip r:embed="rId2"/>
          <a:stretch>
            <a:fillRect/>
          </a:stretch>
        </p:blipFill>
        <p:spPr>
          <a:xfrm>
            <a:off x="611560" y="1628800"/>
            <a:ext cx="5760343" cy="1143332"/>
          </a:xfrm>
          <a:prstGeom prst="rect">
            <a:avLst/>
          </a:prstGeom>
        </p:spPr>
      </p:pic>
      <p:sp>
        <p:nvSpPr>
          <p:cNvPr id="9" name="Rectangle à coins arrondis 8"/>
          <p:cNvSpPr/>
          <p:nvPr/>
        </p:nvSpPr>
        <p:spPr>
          <a:xfrm>
            <a:off x="6382552" y="59985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10" name="Rectangle à coins arrondis 9"/>
          <p:cNvSpPr/>
          <p:nvPr/>
        </p:nvSpPr>
        <p:spPr>
          <a:xfrm>
            <a:off x="6400943" y="388234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1" name="ZoneTexte 10"/>
          <p:cNvSpPr txBox="1"/>
          <p:nvPr/>
        </p:nvSpPr>
        <p:spPr>
          <a:xfrm>
            <a:off x="7725440" y="4589164"/>
            <a:ext cx="1256359" cy="1015663"/>
          </a:xfrm>
          <a:prstGeom prst="rect">
            <a:avLst/>
          </a:prstGeom>
          <a:noFill/>
        </p:spPr>
        <p:txBody>
          <a:bodyPr wrap="square" rtlCol="0">
            <a:spAutoFit/>
          </a:bodyPr>
          <a:lstStyle/>
          <a:p>
            <a:r>
              <a:rPr lang="fr-FR" dirty="0" smtClean="0"/>
              <a:t>Infrastructure Layer</a:t>
            </a:r>
            <a:endParaRPr lang="fr-FR" dirty="0"/>
          </a:p>
        </p:txBody>
      </p:sp>
      <p:cxnSp>
        <p:nvCxnSpPr>
          <p:cNvPr id="12" name="Connecteur droit avec flèche 11"/>
          <p:cNvCxnSpPr>
            <a:stCxn id="10" idx="2"/>
            <a:endCxn id="13" idx="0"/>
          </p:cNvCxnSpPr>
          <p:nvPr/>
        </p:nvCxnSpPr>
        <p:spPr>
          <a:xfrm flipH="1">
            <a:off x="7682176" y="4393455"/>
            <a:ext cx="9195" cy="119869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Rectangle à coins arrondis 12"/>
          <p:cNvSpPr/>
          <p:nvPr/>
        </p:nvSpPr>
        <p:spPr>
          <a:xfrm>
            <a:off x="6382552" y="559214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17" name="ZoneTexte 16"/>
          <p:cNvSpPr txBox="1"/>
          <p:nvPr/>
        </p:nvSpPr>
        <p:spPr>
          <a:xfrm>
            <a:off x="457200" y="2990344"/>
            <a:ext cx="5770984" cy="3170099"/>
          </a:xfrm>
          <a:prstGeom prst="rect">
            <a:avLst/>
          </a:prstGeom>
          <a:noFill/>
        </p:spPr>
        <p:txBody>
          <a:bodyPr wrap="square" rtlCol="0">
            <a:spAutoFit/>
          </a:bodyPr>
          <a:lstStyle/>
          <a:p>
            <a:r>
              <a:rPr lang="fr-BE" dirty="0" smtClean="0"/>
              <a:t>Objectif:</a:t>
            </a:r>
          </a:p>
          <a:p>
            <a:pPr marL="342900" indent="-342900">
              <a:buFontTx/>
              <a:buChar char="-"/>
            </a:pPr>
            <a:r>
              <a:rPr lang="fr-BE" dirty="0" smtClean="0"/>
              <a:t>permettre </a:t>
            </a:r>
            <a:r>
              <a:rPr lang="fr-BE" dirty="0"/>
              <a:t>aux programmeurs d'applications </a:t>
            </a:r>
            <a:r>
              <a:rPr lang="fr-BE" dirty="0" err="1"/>
              <a:t>IdO</a:t>
            </a:r>
            <a:r>
              <a:rPr lang="fr-BE" dirty="0"/>
              <a:t> pour travailler avec des objets hétérogènes sans tenir compte d'une plate-forme matérielle </a:t>
            </a:r>
            <a:r>
              <a:rPr lang="fr-BE" dirty="0" smtClean="0"/>
              <a:t>spécifique</a:t>
            </a:r>
          </a:p>
          <a:p>
            <a:pPr marL="342900" indent="-342900">
              <a:buFontTx/>
              <a:buChar char="-"/>
            </a:pPr>
            <a:r>
              <a:rPr lang="fr-BE" dirty="0" smtClean="0"/>
              <a:t>Traiter les données reçus de la coche d’objet.</a:t>
            </a:r>
          </a:p>
          <a:p>
            <a:pPr marL="342900" indent="-342900">
              <a:buFontTx/>
              <a:buChar char="-"/>
            </a:pPr>
            <a:r>
              <a:rPr lang="fr-BE" dirty="0" smtClean="0"/>
              <a:t>La prise de décision.</a:t>
            </a:r>
          </a:p>
          <a:p>
            <a:pPr marL="342900" indent="-342900">
              <a:buFontTx/>
              <a:buChar char="-"/>
            </a:pPr>
            <a:r>
              <a:rPr lang="fr-BE" dirty="0" smtClean="0"/>
              <a:t>La fourniture des </a:t>
            </a:r>
            <a:r>
              <a:rPr lang="fr-BE" dirty="0"/>
              <a:t>services requis sur </a:t>
            </a:r>
            <a:r>
              <a:rPr lang="fr-BE"/>
              <a:t>les </a:t>
            </a:r>
            <a:r>
              <a:rPr lang="fr-BE" smtClean="0"/>
              <a:t>protocoles</a:t>
            </a:r>
            <a:endParaRPr lang="fr-BE" dirty="0" smtClean="0">
              <a:solidFill>
                <a:srgbClr val="FF0000"/>
              </a:solidFill>
            </a:endParaRPr>
          </a:p>
          <a:p>
            <a:pPr marL="342900" indent="-342900">
              <a:buFontTx/>
              <a:buChar char="-"/>
            </a:pPr>
            <a:endParaRPr lang="fr-BE" dirty="0"/>
          </a:p>
        </p:txBody>
      </p:sp>
    </p:spTree>
    <p:extLst>
      <p:ext uri="{BB962C8B-B14F-4D97-AF65-F5344CB8AC3E}">
        <p14:creationId xmlns:p14="http://schemas.microsoft.com/office/powerpoint/2010/main" val="17332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Application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13</a:t>
            </a:fld>
            <a:endParaRPr lang="en-US" dirty="0"/>
          </a:p>
        </p:txBody>
      </p:sp>
      <p:pic>
        <p:nvPicPr>
          <p:cNvPr id="5" name="Image 4"/>
          <p:cNvPicPr>
            <a:picLocks noChangeAspect="1"/>
          </p:cNvPicPr>
          <p:nvPr/>
        </p:nvPicPr>
        <p:blipFill>
          <a:blip r:embed="rId2"/>
          <a:stretch>
            <a:fillRect/>
          </a:stretch>
        </p:blipFill>
        <p:spPr>
          <a:xfrm>
            <a:off x="457200" y="1556792"/>
            <a:ext cx="6203032" cy="866919"/>
          </a:xfrm>
          <a:prstGeom prst="rect">
            <a:avLst/>
          </a:prstGeom>
        </p:spPr>
      </p:pic>
      <p:sp>
        <p:nvSpPr>
          <p:cNvPr id="16" name="Rectangle à coins arrondis 15"/>
          <p:cNvSpPr/>
          <p:nvPr/>
        </p:nvSpPr>
        <p:spPr>
          <a:xfrm>
            <a:off x="7308305" y="4187142"/>
            <a:ext cx="1683654"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17" name="Rectangle à coins arrondis 16"/>
          <p:cNvSpPr/>
          <p:nvPr/>
        </p:nvSpPr>
        <p:spPr>
          <a:xfrm>
            <a:off x="7308305" y="2501931"/>
            <a:ext cx="1724294"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18" name="ZoneTexte 17"/>
          <p:cNvSpPr txBox="1"/>
          <p:nvPr/>
        </p:nvSpPr>
        <p:spPr>
          <a:xfrm>
            <a:off x="6695728" y="4892824"/>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19" name="Connecteur droit avec flèche 18"/>
          <p:cNvCxnSpPr/>
          <p:nvPr/>
        </p:nvCxnSpPr>
        <p:spPr>
          <a:xfrm>
            <a:off x="8142392" y="474812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ZoneTexte 19"/>
          <p:cNvSpPr txBox="1"/>
          <p:nvPr/>
        </p:nvSpPr>
        <p:spPr>
          <a:xfrm>
            <a:off x="7092280" y="3493595"/>
            <a:ext cx="2448272" cy="400110"/>
          </a:xfrm>
          <a:prstGeom prst="rect">
            <a:avLst/>
          </a:prstGeom>
          <a:noFill/>
        </p:spPr>
        <p:txBody>
          <a:bodyPr wrap="square" rtlCol="0">
            <a:spAutoFit/>
          </a:bodyPr>
          <a:lstStyle/>
          <a:p>
            <a:r>
              <a:rPr lang="fr-FR" dirty="0" smtClean="0"/>
              <a:t>Application Layer</a:t>
            </a:r>
            <a:endParaRPr lang="fr-FR" dirty="0"/>
          </a:p>
        </p:txBody>
      </p:sp>
      <p:cxnSp>
        <p:nvCxnSpPr>
          <p:cNvPr id="21" name="Connecteur droit avec flèche 20"/>
          <p:cNvCxnSpPr>
            <a:stCxn id="17" idx="2"/>
            <a:endCxn id="16" idx="0"/>
          </p:cNvCxnSpPr>
          <p:nvPr/>
        </p:nvCxnSpPr>
        <p:spPr>
          <a:xfrm flipH="1">
            <a:off x="8150132" y="3195491"/>
            <a:ext cx="2032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Rectangle à coins arrondis 21"/>
          <p:cNvSpPr/>
          <p:nvPr/>
        </p:nvSpPr>
        <p:spPr>
          <a:xfrm>
            <a:off x="7308305" y="5510867"/>
            <a:ext cx="1683654" cy="526428"/>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sp>
        <p:nvSpPr>
          <p:cNvPr id="27" name="Rectangle à coins arrondis 26"/>
          <p:cNvSpPr/>
          <p:nvPr/>
        </p:nvSpPr>
        <p:spPr>
          <a:xfrm>
            <a:off x="7308305" y="6118731"/>
            <a:ext cx="1724294"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28" name="ZoneTexte 27"/>
          <p:cNvSpPr txBox="1"/>
          <p:nvPr/>
        </p:nvSpPr>
        <p:spPr>
          <a:xfrm>
            <a:off x="457200" y="2848711"/>
            <a:ext cx="6203032" cy="707886"/>
          </a:xfrm>
          <a:prstGeom prst="rect">
            <a:avLst/>
          </a:prstGeom>
          <a:noFill/>
        </p:spPr>
        <p:txBody>
          <a:bodyPr wrap="square" rtlCol="0">
            <a:spAutoFit/>
          </a:bodyPr>
          <a:lstStyle/>
          <a:p>
            <a:r>
              <a:rPr lang="fr-BE" dirty="0"/>
              <a:t>L’objectif est de fournir des services intelligents de haute qualité pour répondre aux besoins des </a:t>
            </a:r>
            <a:r>
              <a:rPr lang="fr-BE" dirty="0" smtClean="0"/>
              <a:t>clients.</a:t>
            </a:r>
            <a:endParaRPr lang="fr-BE" dirty="0"/>
          </a:p>
        </p:txBody>
      </p:sp>
    </p:spTree>
    <p:extLst>
      <p:ext uri="{BB962C8B-B14F-4D97-AF65-F5344CB8AC3E}">
        <p14:creationId xmlns:p14="http://schemas.microsoft.com/office/powerpoint/2010/main" val="168630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p:bldP spid="20" grpId="0"/>
      <p:bldP spid="22"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Business Layer</a:t>
            </a: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14</a:t>
            </a:fld>
            <a:endParaRPr lang="en-US" dirty="0"/>
          </a:p>
        </p:txBody>
      </p:sp>
      <p:sp>
        <p:nvSpPr>
          <p:cNvPr id="5" name="Rectangle à coins arrondis 4"/>
          <p:cNvSpPr/>
          <p:nvPr/>
        </p:nvSpPr>
        <p:spPr>
          <a:xfrm>
            <a:off x="61768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6" name="Rectangle à coins arrondis 5"/>
          <p:cNvSpPr/>
          <p:nvPr/>
        </p:nvSpPr>
        <p:spPr>
          <a:xfrm>
            <a:off x="61952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7" name="Rectangle à coins arrondis 6"/>
          <p:cNvSpPr/>
          <p:nvPr/>
        </p:nvSpPr>
        <p:spPr>
          <a:xfrm>
            <a:off x="62031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8" name="Rectangle à coins arrondis 7"/>
          <p:cNvSpPr/>
          <p:nvPr/>
        </p:nvSpPr>
        <p:spPr>
          <a:xfrm>
            <a:off x="61952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cxnSp>
        <p:nvCxnSpPr>
          <p:cNvPr id="9" name="Connecteur droit avec flèche 8"/>
          <p:cNvCxnSpPr/>
          <p:nvPr/>
        </p:nvCxnSpPr>
        <p:spPr>
          <a:xfrm>
            <a:off x="74591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p:cNvCxnSpPr>
            <a:stCxn id="7" idx="2"/>
            <a:endCxn id="6" idx="0"/>
          </p:cNvCxnSpPr>
          <p:nvPr/>
        </p:nvCxnSpPr>
        <p:spPr>
          <a:xfrm flipH="1">
            <a:off x="74856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Rectangle à coins arrondis 10"/>
          <p:cNvSpPr/>
          <p:nvPr/>
        </p:nvSpPr>
        <p:spPr>
          <a:xfrm>
            <a:off x="61768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cxnSp>
        <p:nvCxnSpPr>
          <p:cNvPr id="12" name="Connecteur droit avec flèche 11"/>
          <p:cNvCxnSpPr>
            <a:stCxn id="8" idx="2"/>
            <a:endCxn id="7" idx="0"/>
          </p:cNvCxnSpPr>
          <p:nvPr/>
        </p:nvCxnSpPr>
        <p:spPr>
          <a:xfrm>
            <a:off x="75019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ZoneTexte 12"/>
          <p:cNvSpPr txBox="1"/>
          <p:nvPr/>
        </p:nvSpPr>
        <p:spPr>
          <a:xfrm>
            <a:off x="323528" y="1417216"/>
            <a:ext cx="5400600" cy="5016758"/>
          </a:xfrm>
          <a:prstGeom prst="rect">
            <a:avLst/>
          </a:prstGeom>
          <a:noFill/>
        </p:spPr>
        <p:txBody>
          <a:bodyPr wrap="square" rtlCol="0">
            <a:spAutoFit/>
          </a:bodyPr>
          <a:lstStyle/>
          <a:p>
            <a:r>
              <a:rPr lang="fr-BE" dirty="0" smtClean="0"/>
              <a:t>Couche de business </a:t>
            </a:r>
            <a:r>
              <a:rPr lang="fr-BE" dirty="0"/>
              <a:t>gère l'ensemble des </a:t>
            </a:r>
            <a:r>
              <a:rPr lang="fr-BE" dirty="0" smtClean="0"/>
              <a:t>activités et services </a:t>
            </a:r>
            <a:r>
              <a:rPr lang="fr-BE" dirty="0"/>
              <a:t>du </a:t>
            </a:r>
            <a:r>
              <a:rPr lang="fr-BE" dirty="0" smtClean="0"/>
              <a:t>système IOT</a:t>
            </a:r>
          </a:p>
          <a:p>
            <a:endParaRPr lang="fr-BE" dirty="0"/>
          </a:p>
          <a:p>
            <a:r>
              <a:rPr lang="fr-BE" dirty="0" smtClean="0"/>
              <a:t>Objectif:</a:t>
            </a:r>
          </a:p>
          <a:p>
            <a:endParaRPr lang="fr-BE" dirty="0" smtClean="0"/>
          </a:p>
          <a:p>
            <a:pPr marL="342900" indent="-342900">
              <a:buFontTx/>
              <a:buChar char="-"/>
            </a:pPr>
            <a:r>
              <a:rPr lang="fr-BE" dirty="0" smtClean="0"/>
              <a:t>construire </a:t>
            </a:r>
            <a:r>
              <a:rPr lang="fr-BE" dirty="0"/>
              <a:t>un modèle </a:t>
            </a:r>
            <a:r>
              <a:rPr lang="fr-BE" dirty="0" smtClean="0"/>
              <a:t>d'affaires</a:t>
            </a:r>
          </a:p>
          <a:p>
            <a:pPr marL="342900" indent="-342900">
              <a:buFontTx/>
              <a:buChar char="-"/>
            </a:pPr>
            <a:r>
              <a:rPr lang="fr-BE" dirty="0"/>
              <a:t>concevoir, analyser, mettre en œuvre, évaluer, surveiller et développer le système lié éléments </a:t>
            </a:r>
            <a:r>
              <a:rPr lang="fr-BE" dirty="0" err="1" smtClean="0"/>
              <a:t>IdO</a:t>
            </a:r>
            <a:r>
              <a:rPr lang="fr-BE" dirty="0" smtClean="0"/>
              <a:t>.</a:t>
            </a:r>
          </a:p>
          <a:p>
            <a:pPr marL="342900" indent="-342900">
              <a:buFontTx/>
              <a:buChar char="-"/>
            </a:pPr>
            <a:r>
              <a:rPr lang="fr-BE" dirty="0"/>
              <a:t>le suivi et la gestion des quatre couches sous-jacentes sont réalisées à cette couche</a:t>
            </a:r>
            <a:r>
              <a:rPr lang="fr-BE" dirty="0" smtClean="0"/>
              <a:t>.</a:t>
            </a:r>
          </a:p>
          <a:p>
            <a:pPr marL="342900" indent="-342900">
              <a:buFontTx/>
              <a:buChar char="-"/>
            </a:pPr>
            <a:r>
              <a:rPr lang="fr-BE" dirty="0"/>
              <a:t>En outre, cette couche compare la sortie de chaque couche avec la sortie prévue pour améliorer les services et de maintenir la confidentialité des </a:t>
            </a:r>
            <a:r>
              <a:rPr lang="fr-BE" dirty="0" smtClean="0"/>
              <a:t>utilisateurs.</a:t>
            </a:r>
            <a:endParaRPr lang="fr-BE" dirty="0"/>
          </a:p>
        </p:txBody>
      </p:sp>
    </p:spTree>
    <p:extLst>
      <p:ext uri="{BB962C8B-B14F-4D97-AF65-F5344CB8AC3E}">
        <p14:creationId xmlns:p14="http://schemas.microsoft.com/office/powerpoint/2010/main" val="11736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  </a:t>
            </a:r>
            <a:r>
              <a:rPr lang="en-GB" dirty="0" err="1" smtClean="0"/>
              <a:t>Projet</a:t>
            </a:r>
            <a:r>
              <a:rPr lang="en-GB" dirty="0" smtClean="0"/>
              <a:t> de GERAS</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15</a:t>
            </a:fld>
            <a:endParaRPr lang="en-US" dirty="0"/>
          </a:p>
        </p:txBody>
      </p:sp>
      <p:sp>
        <p:nvSpPr>
          <p:cNvPr id="3" name="Rectangle à coins arrondis 2"/>
          <p:cNvSpPr/>
          <p:nvPr/>
        </p:nvSpPr>
        <p:spPr>
          <a:xfrm>
            <a:off x="499912" y="61103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err="1" smtClean="0"/>
              <a:t>Objects</a:t>
            </a:r>
            <a:endParaRPr lang="fr-BE" dirty="0"/>
          </a:p>
        </p:txBody>
      </p:sp>
      <p:sp>
        <p:nvSpPr>
          <p:cNvPr id="7" name="Rectangle à coins arrondis 6"/>
          <p:cNvSpPr/>
          <p:nvPr/>
        </p:nvSpPr>
        <p:spPr>
          <a:xfrm>
            <a:off x="518303" y="4380182"/>
            <a:ext cx="2580856" cy="511113"/>
          </a:xfrm>
          <a:prstGeom prst="round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Service Management</a:t>
            </a:r>
            <a:endParaRPr lang="fr-BE" dirty="0"/>
          </a:p>
        </p:txBody>
      </p:sp>
      <p:sp>
        <p:nvSpPr>
          <p:cNvPr id="8" name="Rectangle à coins arrondis 7"/>
          <p:cNvSpPr/>
          <p:nvPr/>
        </p:nvSpPr>
        <p:spPr>
          <a:xfrm>
            <a:off x="526263" y="2694971"/>
            <a:ext cx="2613536" cy="69356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Application Layer</a:t>
            </a:r>
            <a:endParaRPr lang="fr-BE" dirty="0"/>
          </a:p>
        </p:txBody>
      </p:sp>
      <p:sp>
        <p:nvSpPr>
          <p:cNvPr id="9" name="Rectangle à coins arrondis 8"/>
          <p:cNvSpPr/>
          <p:nvPr/>
        </p:nvSpPr>
        <p:spPr>
          <a:xfrm>
            <a:off x="518303" y="1498714"/>
            <a:ext cx="2613535" cy="611892"/>
          </a:xfrm>
          <a:prstGeom prst="round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Business Layer</a:t>
            </a:r>
            <a:endParaRPr lang="fr-BE" dirty="0"/>
          </a:p>
        </p:txBody>
      </p:sp>
      <p:pic>
        <p:nvPicPr>
          <p:cNvPr id="15" name="Imag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840" y="5795190"/>
            <a:ext cx="2892894" cy="704933"/>
          </a:xfrm>
          <a:prstGeom prst="rect">
            <a:avLst/>
          </a:prstGeom>
        </p:spPr>
      </p:pic>
      <p:sp>
        <p:nvSpPr>
          <p:cNvPr id="13" name="ZoneTexte 12"/>
          <p:cNvSpPr txBox="1"/>
          <p:nvPr/>
        </p:nvSpPr>
        <p:spPr>
          <a:xfrm>
            <a:off x="1808731" y="5045190"/>
            <a:ext cx="2448272" cy="400110"/>
          </a:xfrm>
          <a:prstGeom prst="rect">
            <a:avLst/>
          </a:prstGeom>
          <a:noFill/>
        </p:spPr>
        <p:txBody>
          <a:bodyPr wrap="square" rtlCol="0">
            <a:spAutoFit/>
          </a:bodyPr>
          <a:lstStyle/>
          <a:p>
            <a:r>
              <a:rPr lang="fr-FR" dirty="0" smtClean="0"/>
              <a:t>Infrastructure Layer</a:t>
            </a:r>
            <a:endParaRPr lang="fr-FR" dirty="0"/>
          </a:p>
        </p:txBody>
      </p:sp>
      <p:cxnSp>
        <p:nvCxnSpPr>
          <p:cNvPr id="21" name="Connecteur droit avec flèche 20"/>
          <p:cNvCxnSpPr/>
          <p:nvPr/>
        </p:nvCxnSpPr>
        <p:spPr>
          <a:xfrm>
            <a:off x="1782232" y="4941168"/>
            <a:ext cx="0" cy="76273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ZoneTexte 21"/>
          <p:cNvSpPr txBox="1"/>
          <p:nvPr/>
        </p:nvSpPr>
        <p:spPr>
          <a:xfrm>
            <a:off x="1844435" y="3515120"/>
            <a:ext cx="2448272" cy="400110"/>
          </a:xfrm>
          <a:prstGeom prst="rect">
            <a:avLst/>
          </a:prstGeom>
          <a:noFill/>
        </p:spPr>
        <p:txBody>
          <a:bodyPr wrap="square" rtlCol="0">
            <a:spAutoFit/>
          </a:bodyPr>
          <a:lstStyle/>
          <a:p>
            <a:r>
              <a:rPr lang="fr-FR" dirty="0" smtClean="0"/>
              <a:t>Application Layer</a:t>
            </a:r>
            <a:endParaRPr lang="fr-FR" dirty="0"/>
          </a:p>
        </p:txBody>
      </p:sp>
      <p:cxnSp>
        <p:nvCxnSpPr>
          <p:cNvPr id="23" name="Connecteur droit avec flèche 22"/>
          <p:cNvCxnSpPr>
            <a:stCxn id="8" idx="2"/>
            <a:endCxn id="7" idx="0"/>
          </p:cNvCxnSpPr>
          <p:nvPr/>
        </p:nvCxnSpPr>
        <p:spPr>
          <a:xfrm flipH="1">
            <a:off x="1808731" y="3388531"/>
            <a:ext cx="24300" cy="991651"/>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Rectangle à coins arrondis 18"/>
          <p:cNvSpPr/>
          <p:nvPr/>
        </p:nvSpPr>
        <p:spPr>
          <a:xfrm>
            <a:off x="499912" y="5703907"/>
            <a:ext cx="2599247" cy="391132"/>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BE" dirty="0" smtClean="0"/>
              <a:t>Object </a:t>
            </a:r>
            <a:r>
              <a:rPr lang="fr-BE" dirty="0" err="1" smtClean="0"/>
              <a:t>Absetraction</a:t>
            </a:r>
            <a:r>
              <a:rPr lang="fr-BE" dirty="0" smtClean="0"/>
              <a:t> </a:t>
            </a:r>
            <a:endParaRPr lang="fr-BE" dirty="0"/>
          </a:p>
        </p:txBody>
      </p:sp>
      <p:pic>
        <p:nvPicPr>
          <p:cNvPr id="27" name="Image 26"/>
          <p:cNvPicPr>
            <a:picLocks noChangeAspect="1"/>
          </p:cNvPicPr>
          <p:nvPr/>
        </p:nvPicPr>
        <p:blipFill>
          <a:blip r:embed="rId3"/>
          <a:stretch>
            <a:fillRect/>
          </a:stretch>
        </p:blipFill>
        <p:spPr>
          <a:xfrm>
            <a:off x="4381479" y="4509121"/>
            <a:ext cx="4608215" cy="1143332"/>
          </a:xfrm>
          <a:prstGeom prst="rect">
            <a:avLst/>
          </a:prstGeom>
        </p:spPr>
      </p:pic>
      <p:pic>
        <p:nvPicPr>
          <p:cNvPr id="29" name="Image 28"/>
          <p:cNvPicPr>
            <a:picLocks noChangeAspect="1"/>
          </p:cNvPicPr>
          <p:nvPr/>
        </p:nvPicPr>
        <p:blipFill>
          <a:blip r:embed="rId4"/>
          <a:stretch>
            <a:fillRect/>
          </a:stretch>
        </p:blipFill>
        <p:spPr>
          <a:xfrm>
            <a:off x="4315943" y="3053313"/>
            <a:ext cx="4747481" cy="866919"/>
          </a:xfrm>
          <a:prstGeom prst="rect">
            <a:avLst/>
          </a:prstGeom>
        </p:spPr>
      </p:pic>
      <p:cxnSp>
        <p:nvCxnSpPr>
          <p:cNvPr id="31" name="Connecteur droit avec flèche 30"/>
          <p:cNvCxnSpPr>
            <a:stCxn id="9" idx="2"/>
            <a:endCxn id="8" idx="0"/>
          </p:cNvCxnSpPr>
          <p:nvPr/>
        </p:nvCxnSpPr>
        <p:spPr>
          <a:xfrm>
            <a:off x="1825071" y="2110606"/>
            <a:ext cx="7960" cy="58436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6" name="Ellipse 35"/>
          <p:cNvSpPr/>
          <p:nvPr/>
        </p:nvSpPr>
        <p:spPr>
          <a:xfrm>
            <a:off x="3707904" y="2110605"/>
            <a:ext cx="2808312" cy="581895"/>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fr-BE" dirty="0" smtClean="0"/>
              <a:t>GERAS</a:t>
            </a:r>
            <a:endParaRPr lang="fr-BE" dirty="0"/>
          </a:p>
        </p:txBody>
      </p:sp>
      <p:sp>
        <p:nvSpPr>
          <p:cNvPr id="37" name="Flèche droite 36"/>
          <p:cNvSpPr/>
          <p:nvPr/>
        </p:nvSpPr>
        <p:spPr>
          <a:xfrm rot="10800000">
            <a:off x="2411760" y="2230019"/>
            <a:ext cx="1080120" cy="334885"/>
          </a:xfrm>
          <a:prstGeom prst="rightArrow">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BE"/>
          </a:p>
        </p:txBody>
      </p:sp>
      <p:pic>
        <p:nvPicPr>
          <p:cNvPr id="6" name="Imag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1844" y="5795190"/>
            <a:ext cx="1847850" cy="746902"/>
          </a:xfrm>
          <a:prstGeom prst="rect">
            <a:avLst/>
          </a:prstGeom>
        </p:spPr>
      </p:pic>
    </p:spTree>
    <p:extLst>
      <p:ext uri="{BB962C8B-B14F-4D97-AF65-F5344CB8AC3E}">
        <p14:creationId xmlns:p14="http://schemas.microsoft.com/office/powerpoint/2010/main" val="8242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3" grpId="0"/>
      <p:bldP spid="22" grpId="0"/>
      <p:bldP spid="19"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buClr>
                <a:srgbClr val="36A63A"/>
              </a:buClr>
            </a:pPr>
            <a:r>
              <a:rPr lang="en-GB" dirty="0" err="1" smtClean="0"/>
              <a:t>Exemple</a:t>
            </a:r>
            <a:endParaRPr lang="fr-FR" dirty="0">
              <a:solidFill>
                <a:schemeClr val="tx1"/>
              </a:solidFill>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16</a:t>
            </a:fld>
            <a:endParaRPr lang="en-US" dirty="0"/>
          </a:p>
        </p:txBody>
      </p:sp>
      <p:pic>
        <p:nvPicPr>
          <p:cNvPr id="3" name="Image 2"/>
          <p:cNvPicPr>
            <a:picLocks noChangeAspect="1"/>
          </p:cNvPicPr>
          <p:nvPr/>
        </p:nvPicPr>
        <p:blipFill>
          <a:blip r:embed="rId2"/>
          <a:stretch>
            <a:fillRect/>
          </a:stretch>
        </p:blipFill>
        <p:spPr>
          <a:xfrm>
            <a:off x="179512" y="1067401"/>
            <a:ext cx="8784976" cy="5440679"/>
          </a:xfrm>
          <a:prstGeom prst="rect">
            <a:avLst/>
          </a:prstGeom>
        </p:spPr>
      </p:pic>
    </p:spTree>
    <p:extLst>
      <p:ext uri="{BB962C8B-B14F-4D97-AF65-F5344CB8AC3E}">
        <p14:creationId xmlns:p14="http://schemas.microsoft.com/office/powerpoint/2010/main" val="174000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Problématiques</a:t>
            </a:r>
            <a:endParaRPr lang="fr-BE" dirty="0"/>
          </a:p>
        </p:txBody>
      </p:sp>
      <p:sp>
        <p:nvSpPr>
          <p:cNvPr id="3" name="Espace réservé du contenu 2"/>
          <p:cNvSpPr>
            <a:spLocks noGrp="1"/>
          </p:cNvSpPr>
          <p:nvPr>
            <p:ph idx="1"/>
          </p:nvPr>
        </p:nvSpPr>
        <p:spPr>
          <a:xfrm>
            <a:off x="412932" y="1317104"/>
            <a:ext cx="8003232" cy="5058078"/>
          </a:xfrm>
        </p:spPr>
        <p:txBody>
          <a:bodyPr/>
          <a:lstStyle/>
          <a:p>
            <a:endParaRPr lang="fr-BE" dirty="0" smtClean="0"/>
          </a:p>
          <a:p>
            <a:pPr marL="457200" indent="-457200">
              <a:buFont typeface="Arial" panose="020B0604020202020204" pitchFamily="34" charset="0"/>
              <a:buChar char="•"/>
            </a:pPr>
            <a:r>
              <a:rPr lang="fr-BE" dirty="0" smtClean="0"/>
              <a:t>Comment manipuler les objets d’une manière simple </a:t>
            </a:r>
            <a:r>
              <a:rPr lang="fr-BE" dirty="0"/>
              <a:t>,</a:t>
            </a:r>
            <a:r>
              <a:rPr lang="fr-BE" dirty="0" smtClean="0"/>
              <a:t> facile et adaptée au profils du client ?</a:t>
            </a:r>
          </a:p>
          <a:p>
            <a:pPr marL="457200" indent="-457200">
              <a:buFont typeface="Arial" panose="020B0604020202020204" pitchFamily="34" charset="0"/>
              <a:buChar char="•"/>
            </a:pPr>
            <a:endParaRPr lang="fr-BE" dirty="0" smtClean="0"/>
          </a:p>
          <a:p>
            <a:pPr marL="457200" indent="-457200">
              <a:buFont typeface="Arial" panose="020B0604020202020204" pitchFamily="34" charset="0"/>
              <a:buChar char="•"/>
            </a:pPr>
            <a:endParaRPr lang="fr-BE" dirty="0"/>
          </a:p>
          <a:p>
            <a:pPr marL="457200" indent="-457200">
              <a:buFont typeface="Arial" panose="020B0604020202020204" pitchFamily="34" charset="0"/>
              <a:buChar char="•"/>
            </a:pPr>
            <a:r>
              <a:rPr lang="fr-BE" dirty="0" smtClean="0"/>
              <a:t>Comment assurer la manipulation des différents objets hétérogènes dans une seule plate-forme ? </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17</a:t>
            </a:fld>
            <a:endParaRPr lang="en-US" dirty="0"/>
          </a:p>
        </p:txBody>
      </p:sp>
    </p:spTree>
    <p:extLst>
      <p:ext uri="{BB962C8B-B14F-4D97-AF65-F5344CB8AC3E}">
        <p14:creationId xmlns:p14="http://schemas.microsoft.com/office/powerpoint/2010/main" val="36919050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1</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18</a:t>
            </a:fld>
            <a:endParaRPr lang="en-US" dirty="0"/>
          </a:p>
        </p:txBody>
      </p:sp>
      <p:sp>
        <p:nvSpPr>
          <p:cNvPr id="6" name="ZoneTexte 5"/>
          <p:cNvSpPr txBox="1"/>
          <p:nvPr/>
        </p:nvSpPr>
        <p:spPr>
          <a:xfrm>
            <a:off x="251520" y="5856837"/>
            <a:ext cx="8184180" cy="400110"/>
          </a:xfrm>
          <a:prstGeom prst="rect">
            <a:avLst/>
          </a:prstGeom>
          <a:noFill/>
        </p:spPr>
        <p:txBody>
          <a:bodyPr wrap="square" rtlCol="0">
            <a:spAutoFit/>
          </a:bodyPr>
          <a:lstStyle/>
          <a:p>
            <a:r>
              <a:rPr lang="fr-BE" b="1" dirty="0"/>
              <a:t>Comment manipuler les objets d’une manière simple </a:t>
            </a:r>
            <a:r>
              <a:rPr lang="fr-BE" b="1" dirty="0" smtClean="0"/>
              <a:t>et facile?</a:t>
            </a:r>
            <a:endParaRPr lang="fr-BE" b="1" dirty="0"/>
          </a:p>
        </p:txBody>
      </p:sp>
      <p:sp>
        <p:nvSpPr>
          <p:cNvPr id="13" name="Rectangle à coins arrondis 12"/>
          <p:cNvSpPr/>
          <p:nvPr/>
        </p:nvSpPr>
        <p:spPr>
          <a:xfrm>
            <a:off x="6732240" y="164162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4" name="Rectangle à coins arrondis 13"/>
          <p:cNvSpPr/>
          <p:nvPr/>
        </p:nvSpPr>
        <p:spPr>
          <a:xfrm>
            <a:off x="6749216" y="2958232"/>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sp>
        <p:nvSpPr>
          <p:cNvPr id="15" name="Rectangle à coins arrondis 14"/>
          <p:cNvSpPr/>
          <p:nvPr/>
        </p:nvSpPr>
        <p:spPr>
          <a:xfrm>
            <a:off x="6732240" y="4262904"/>
            <a:ext cx="1440160" cy="108012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fr-BE"/>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622" y="1817194"/>
            <a:ext cx="1127396" cy="740916"/>
          </a:xfrm>
          <a:prstGeom prst="rect">
            <a:avLst/>
          </a:prstGeom>
        </p:spPr>
      </p:pic>
      <p:pic>
        <p:nvPicPr>
          <p:cNvPr id="17" name="Imag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272" y="3066244"/>
            <a:ext cx="864096" cy="864096"/>
          </a:xfrm>
          <a:prstGeom prst="rect">
            <a:avLst/>
          </a:prstGeom>
        </p:spPr>
      </p:pic>
      <p:pic>
        <p:nvPicPr>
          <p:cNvPr id="18" name="Imag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272" y="4423128"/>
            <a:ext cx="989634" cy="784535"/>
          </a:xfrm>
          <a:prstGeom prst="rect">
            <a:avLst/>
          </a:prstGeom>
        </p:spPr>
      </p:pic>
      <p:sp>
        <p:nvSpPr>
          <p:cNvPr id="19" name="ZoneTexte 18"/>
          <p:cNvSpPr txBox="1"/>
          <p:nvPr/>
        </p:nvSpPr>
        <p:spPr>
          <a:xfrm>
            <a:off x="539552" y="1700808"/>
            <a:ext cx="6048672" cy="3170099"/>
          </a:xfrm>
          <a:prstGeom prst="rect">
            <a:avLst/>
          </a:prstGeom>
          <a:noFill/>
        </p:spPr>
        <p:txBody>
          <a:bodyPr wrap="square" rtlCol="0">
            <a:spAutoFit/>
          </a:bodyPr>
          <a:lstStyle/>
          <a:p>
            <a:r>
              <a:rPr lang="fr-BE" dirty="0" smtClean="0"/>
              <a:t>Manipuler les </a:t>
            </a:r>
            <a:r>
              <a:rPr lang="fr-BE" dirty="0"/>
              <a:t>objets</a:t>
            </a:r>
            <a:r>
              <a:rPr lang="fr-BE" dirty="0" smtClean="0"/>
              <a:t> dans l’internet des objet :</a:t>
            </a:r>
          </a:p>
          <a:p>
            <a:endParaRPr lang="fr-BE" dirty="0"/>
          </a:p>
          <a:p>
            <a:pPr marL="342900" indent="-342900">
              <a:buFontTx/>
              <a:buChar char="-"/>
            </a:pPr>
            <a:r>
              <a:rPr lang="fr-BE" dirty="0" smtClean="0"/>
              <a:t>Passer par les protocoles d’applications</a:t>
            </a:r>
          </a:p>
          <a:p>
            <a:pPr marL="342900" indent="-342900">
              <a:buFontTx/>
              <a:buChar char="-"/>
            </a:pPr>
            <a:endParaRPr lang="fr-BE" dirty="0" smtClean="0"/>
          </a:p>
          <a:p>
            <a:pPr marL="342900" indent="-342900">
              <a:buFontTx/>
              <a:buChar char="-"/>
            </a:pPr>
            <a:r>
              <a:rPr lang="fr-BE" dirty="0" smtClean="0"/>
              <a:t>Passer par la couche de service</a:t>
            </a:r>
          </a:p>
          <a:p>
            <a:pPr marL="342900" indent="-342900">
              <a:buFontTx/>
              <a:buChar char="-"/>
            </a:pPr>
            <a:endParaRPr lang="fr-BE" dirty="0"/>
          </a:p>
          <a:p>
            <a:pPr marL="342900" indent="-342900">
              <a:buFontTx/>
              <a:buChar char="-"/>
            </a:pPr>
            <a:r>
              <a:rPr lang="fr-BE" dirty="0"/>
              <a:t>Passer </a:t>
            </a:r>
            <a:r>
              <a:rPr lang="fr-BE" dirty="0" smtClean="0"/>
              <a:t>par les protocoles d’ infrastructure ( couche de </a:t>
            </a:r>
            <a:r>
              <a:rPr lang="fr-BE" dirty="0" err="1" smtClean="0"/>
              <a:t>routing</a:t>
            </a:r>
            <a:r>
              <a:rPr lang="fr-BE" dirty="0" smtClean="0"/>
              <a:t>, couche réseau et couche physique) </a:t>
            </a:r>
            <a:endParaRPr lang="fr-BE" dirty="0"/>
          </a:p>
          <a:p>
            <a:endParaRPr lang="fr-BE" dirty="0"/>
          </a:p>
        </p:txBody>
      </p:sp>
    </p:spTree>
    <p:extLst>
      <p:ext uri="{BB962C8B-B14F-4D97-AF65-F5344CB8AC3E}">
        <p14:creationId xmlns:p14="http://schemas.microsoft.com/office/powerpoint/2010/main" val="21186550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Solution existante:</a:t>
            </a:r>
            <a:r>
              <a:rPr lang="fr-FR" dirty="0" smtClean="0"/>
              <a:t> </a:t>
            </a:r>
            <a:r>
              <a:rPr lang="fr-FR" dirty="0" err="1"/>
              <a:t>ThingM</a:t>
            </a:r>
            <a:r>
              <a:rPr lang="fr-FR" cap="small" dirty="0" err="1"/>
              <a:t>l</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19</a:t>
            </a:fld>
            <a:endParaRPr lang="en-US" dirty="0"/>
          </a:p>
        </p:txBody>
      </p:sp>
      <p:pic>
        <p:nvPicPr>
          <p:cNvPr id="6" name="Espace réservé du contenu 5"/>
          <p:cNvPicPr>
            <a:picLocks noGrp="1" noChangeAspect="1"/>
          </p:cNvPicPr>
          <p:nvPr>
            <p:ph idx="1"/>
          </p:nvPr>
        </p:nvPicPr>
        <p:blipFill>
          <a:blip r:embed="rId2"/>
          <a:stretch>
            <a:fillRect/>
          </a:stretch>
        </p:blipFill>
        <p:spPr>
          <a:xfrm>
            <a:off x="4211960" y="2060848"/>
            <a:ext cx="4284663" cy="3303295"/>
          </a:xfrm>
          <a:prstGeom prst="rect">
            <a:avLst/>
          </a:prstGeom>
        </p:spPr>
      </p:pic>
      <p:pic>
        <p:nvPicPr>
          <p:cNvPr id="7" name="Image 6"/>
          <p:cNvPicPr>
            <a:picLocks noChangeAspect="1"/>
          </p:cNvPicPr>
          <p:nvPr/>
        </p:nvPicPr>
        <p:blipFill>
          <a:blip r:embed="rId3"/>
          <a:stretch>
            <a:fillRect/>
          </a:stretch>
        </p:blipFill>
        <p:spPr>
          <a:xfrm>
            <a:off x="971600" y="1403868"/>
            <a:ext cx="2242592" cy="4884550"/>
          </a:xfrm>
          <a:prstGeom prst="rect">
            <a:avLst/>
          </a:prstGeom>
        </p:spPr>
      </p:pic>
    </p:spTree>
    <p:extLst>
      <p:ext uri="{BB962C8B-B14F-4D97-AF65-F5344CB8AC3E}">
        <p14:creationId xmlns:p14="http://schemas.microsoft.com/office/powerpoint/2010/main" val="17049002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a:t>
            </a:fld>
            <a:endParaRPr lang="en-US" dirty="0"/>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720" y="1484784"/>
            <a:ext cx="4284663" cy="35478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250560" y="5073041"/>
            <a:ext cx="8634240" cy="1344943"/>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Well-being of ageing people: independent, active, happy, healthy, safe, …</a:t>
            </a:r>
            <a:endParaRPr lang="en-US" dirty="0"/>
          </a:p>
        </p:txBody>
      </p:sp>
    </p:spTree>
    <p:extLst>
      <p:ext uri="{BB962C8B-B14F-4D97-AF65-F5344CB8AC3E}">
        <p14:creationId xmlns:p14="http://schemas.microsoft.com/office/powerpoint/2010/main" val="40934946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Proposition :  </a:t>
            </a:r>
            <a:r>
              <a:rPr lang="fr-BE" dirty="0" err="1" smtClean="0"/>
              <a:t>Dsl</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2348880"/>
            <a:ext cx="6696744" cy="4032448"/>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20</a:t>
            </a:fld>
            <a:endParaRPr lang="en-US" dirty="0"/>
          </a:p>
        </p:txBody>
      </p:sp>
      <p:sp>
        <p:nvSpPr>
          <p:cNvPr id="6" name="ZoneTexte 5"/>
          <p:cNvSpPr txBox="1"/>
          <p:nvPr/>
        </p:nvSpPr>
        <p:spPr>
          <a:xfrm>
            <a:off x="539552" y="1484784"/>
            <a:ext cx="8147248" cy="400110"/>
          </a:xfrm>
          <a:prstGeom prst="rect">
            <a:avLst/>
          </a:prstGeom>
          <a:noFill/>
        </p:spPr>
        <p:txBody>
          <a:bodyPr wrap="square" rtlCol="0">
            <a:spAutoFit/>
          </a:bodyPr>
          <a:lstStyle/>
          <a:p>
            <a:r>
              <a:rPr lang="fr-BE" dirty="0" smtClean="0"/>
              <a:t>Proposition : un </a:t>
            </a:r>
            <a:r>
              <a:rPr lang="fr-BE" dirty="0" err="1"/>
              <a:t>D</a:t>
            </a:r>
            <a:r>
              <a:rPr lang="fr-BE" dirty="0" err="1" smtClean="0"/>
              <a:t>sl</a:t>
            </a:r>
            <a:r>
              <a:rPr lang="fr-BE" dirty="0" smtClean="0"/>
              <a:t> textuel / graphique </a:t>
            </a:r>
            <a:endParaRPr lang="fr-BE" dirty="0"/>
          </a:p>
        </p:txBody>
      </p:sp>
    </p:spTree>
    <p:extLst>
      <p:ext uri="{BB962C8B-B14F-4D97-AF65-F5344CB8AC3E}">
        <p14:creationId xmlns:p14="http://schemas.microsoft.com/office/powerpoint/2010/main" val="301214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Dsl</a:t>
            </a:r>
            <a:r>
              <a:rPr lang="fr-BE" dirty="0" smtClean="0"/>
              <a:t>:  </a:t>
            </a:r>
            <a:r>
              <a:rPr lang="fr-FR" dirty="0" smtClean="0"/>
              <a:t>Type </a:t>
            </a:r>
            <a:r>
              <a:rPr lang="fr-FR" dirty="0" err="1" smtClean="0"/>
              <a:t>Declaration</a:t>
            </a:r>
            <a:endParaRPr lang="fr-FR"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21</a:t>
            </a:fld>
            <a:endParaRPr lang="en-US" dirty="0"/>
          </a:p>
        </p:txBody>
      </p:sp>
      <p:sp>
        <p:nvSpPr>
          <p:cNvPr id="3" name="ZoneTexte 2"/>
          <p:cNvSpPr txBox="1"/>
          <p:nvPr/>
        </p:nvSpPr>
        <p:spPr>
          <a:xfrm>
            <a:off x="457200" y="1484784"/>
            <a:ext cx="3587718" cy="4455066"/>
          </a:xfrm>
          <a:prstGeom prst="rect">
            <a:avLst/>
          </a:prstGeom>
          <a:noFill/>
        </p:spPr>
        <p:txBody>
          <a:bodyPr wrap="square" rtlCol="0">
            <a:spAutoFit/>
          </a:bodyPr>
          <a:lstStyle/>
          <a:p>
            <a:r>
              <a:rPr lang="fr-FR" sz="1050" b="1" dirty="0" err="1">
                <a:latin typeface="Courier New" panose="02070309020205020404" pitchFamily="49" charset="0"/>
                <a:cs typeface="Courier New" panose="02070309020205020404" pitchFamily="49" charset="0"/>
              </a:rPr>
              <a:t>enumeration</a:t>
            </a:r>
            <a:r>
              <a:rPr lang="fr-FR" sz="1050" dirty="0">
                <a:latin typeface="Courier New" panose="02070309020205020404" pitchFamily="49" charset="0"/>
                <a:cs typeface="Courier New" panose="02070309020205020404" pitchFamily="49" charset="0"/>
              </a:rPr>
              <a:t> Volume {</a:t>
            </a:r>
            <a:r>
              <a:rPr lang="fr-FR" sz="1050" i="1" dirty="0">
                <a:latin typeface="Courier New" panose="02070309020205020404" pitchFamily="49" charset="0"/>
                <a:cs typeface="Courier New" panose="02070309020205020404" pitchFamily="49" charset="0"/>
              </a:rPr>
              <a:t>V1</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V2</a:t>
            </a:r>
            <a:r>
              <a:rPr lang="fr-FR" sz="1050" dirty="0">
                <a:latin typeface="Courier New" panose="02070309020205020404" pitchFamily="49" charset="0"/>
                <a:cs typeface="Courier New" panose="02070309020205020404" pitchFamily="49" charset="0"/>
              </a:rPr>
              <a:t>; </a:t>
            </a:r>
            <a:r>
              <a:rPr lang="fr-FR" sz="1050" i="1" dirty="0">
                <a:latin typeface="Courier New" panose="02070309020205020404" pitchFamily="49" charset="0"/>
                <a:cs typeface="Courier New" panose="02070309020205020404" pitchFamily="49" charset="0"/>
              </a:rPr>
              <a:t>V3</a:t>
            </a:r>
            <a:r>
              <a:rPr lang="fr-FR" sz="1050" dirty="0">
                <a:latin typeface="Courier New" panose="02070309020205020404" pitchFamily="49" charset="0"/>
                <a:cs typeface="Courier New" panose="02070309020205020404" pitchFamily="49" charset="0"/>
              </a:rPr>
              <a:t>;}</a:t>
            </a:r>
          </a:p>
          <a:p>
            <a:endParaRPr lang="fr-FR" sz="1050" dirty="0">
              <a:latin typeface="Courier New" panose="02070309020205020404" pitchFamily="49" charset="0"/>
              <a:cs typeface="Courier New" panose="02070309020205020404" pitchFamily="49" charset="0"/>
            </a:endParaRPr>
          </a:p>
          <a:p>
            <a:r>
              <a:rPr lang="fr-FR" sz="1050" b="1" dirty="0" err="1">
                <a:latin typeface="Courier New" panose="02070309020205020404" pitchFamily="49" charset="0"/>
                <a:cs typeface="Courier New" panose="02070309020205020404" pitchFamily="49" charset="0"/>
              </a:rPr>
              <a:t>device</a:t>
            </a:r>
            <a:r>
              <a:rPr lang="fr-FR" sz="1050" dirty="0">
                <a:latin typeface="Courier New" panose="02070309020205020404" pitchFamily="49" charset="0"/>
                <a:cs typeface="Courier New" panose="02070309020205020404" pitchFamily="49" charset="0"/>
              </a:rPr>
              <a:t> Phone{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receiveCall</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ring(</a:t>
            </a:r>
            <a:r>
              <a:rPr lang="fr-FR" sz="1050" dirty="0" err="1" smtClean="0">
                <a:latin typeface="Courier New" panose="02070309020205020404" pitchFamily="49" charset="0"/>
                <a:cs typeface="Courier New" panose="02070309020205020404" pitchFamily="49" charset="0"/>
              </a:rPr>
              <a:t>volume:Volume</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setVolume</a:t>
            </a:r>
            <a:r>
              <a:rPr lang="fr-FR" sz="1050" dirty="0">
                <a:latin typeface="Courier New" panose="02070309020205020404" pitchFamily="49" charset="0"/>
                <a:cs typeface="Courier New" panose="02070309020205020404" pitchFamily="49" charset="0"/>
              </a:rPr>
              <a:t>(volume: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pickedUp</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LightBulb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on()</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b="1"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off()</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blink</a:t>
            </a:r>
            <a:r>
              <a:rPr lang="fr-FR" sz="1050" dirty="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Timer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reset()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set(</a:t>
            </a:r>
            <a:r>
              <a:rPr lang="fr-FR" sz="1050" dirty="0" err="1">
                <a:latin typeface="Courier New" panose="02070309020205020404" pitchFamily="49" charset="0"/>
                <a:cs typeface="Courier New" panose="02070309020205020404" pitchFamily="49" charset="0"/>
              </a:rPr>
              <a:t>delay</a:t>
            </a:r>
            <a:r>
              <a:rPr lang="fr-FR" sz="1050" dirty="0">
                <a:latin typeface="Courier New" panose="02070309020205020404" pitchFamily="49" charset="0"/>
                <a:cs typeface="Courier New" panose="02070309020205020404" pitchFamily="49" charset="0"/>
              </a:rPr>
              <a:t> : Volume)</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a:latin typeface="Courier New" panose="02070309020205020404" pitchFamily="49" charset="0"/>
                <a:cs typeface="Courier New" panose="02070309020205020404" pitchFamily="49" charset="0"/>
              </a:rPr>
              <a:t>timeout()</a:t>
            </a:r>
          </a:p>
          <a:p>
            <a:r>
              <a:rPr lang="fr-FR" sz="1050" dirty="0" smtClean="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AlertDB</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declareIncident</a:t>
            </a:r>
            <a:r>
              <a:rPr lang="fr-FR" sz="1050" dirty="0" smtClean="0">
                <a:latin typeface="Courier New" panose="02070309020205020404" pitchFamily="49" charset="0"/>
                <a:cs typeface="Courier New" panose="02070309020205020404" pitchFamily="49" charset="0"/>
              </a:rPr>
              <a:t>(</a:t>
            </a:r>
            <a:r>
              <a:rPr lang="fr-FR" sz="1050" dirty="0" err="1" smtClean="0">
                <a:latin typeface="Courier New" panose="02070309020205020404" pitchFamily="49" charset="0"/>
                <a:cs typeface="Courier New" panose="02070309020205020404" pitchFamily="49" charset="0"/>
              </a:rPr>
              <a:t>msg:</a:t>
            </a:r>
            <a:r>
              <a:rPr lang="fr-FR" sz="1050" b="1" i="1" dirty="0" err="1" smtClean="0">
                <a:latin typeface="Courier New" panose="02070309020205020404" pitchFamily="49" charset="0"/>
                <a:cs typeface="Courier New" panose="02070309020205020404" pitchFamily="49" charset="0"/>
              </a:rPr>
              <a:t>string</a:t>
            </a:r>
            <a:r>
              <a:rPr lang="fr-FR" sz="1050" dirty="0" smtClean="0">
                <a:latin typeface="Courier New" panose="02070309020205020404" pitchFamily="49" charset="0"/>
                <a:cs typeface="Courier New" panose="02070309020205020404" pitchFamily="49" charset="0"/>
              </a:rPr>
              <a:t>)</a:t>
            </a:r>
          </a:p>
          <a:p>
            <a:r>
              <a:rPr lang="fr-FR" sz="1050"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smtClean="0">
                <a:latin typeface="Courier New" panose="02070309020205020404" pitchFamily="49" charset="0"/>
                <a:cs typeface="Courier New" panose="02070309020205020404" pitchFamily="49" charset="0"/>
              </a:rPr>
              <a:t>alert</a:t>
            </a:r>
            <a:r>
              <a:rPr lang="fr-FR" sz="1050" dirty="0" smtClean="0">
                <a:latin typeface="Courier New" panose="02070309020205020404" pitchFamily="49" charset="0"/>
                <a:cs typeface="Courier New" panose="02070309020205020404" pitchFamily="49" charset="0"/>
              </a:rPr>
              <a:t>()</a:t>
            </a:r>
            <a:endParaRPr lang="fr-FR" sz="1050" dirty="0">
              <a:latin typeface="Courier New" panose="02070309020205020404" pitchFamily="49" charset="0"/>
              <a:cs typeface="Courier New" panose="02070309020205020404" pitchFamily="49" charset="0"/>
            </a:endParaRP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device</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BodyDetector</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sensing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detect</a:t>
            </a:r>
            <a:r>
              <a:rPr lang="fr-FR" sz="1050" dirty="0">
                <a:latin typeface="Courier New" panose="02070309020205020404" pitchFamily="49" charset="0"/>
                <a:cs typeface="Courier New" panose="02070309020205020404" pitchFamily="49" charset="0"/>
              </a:rPr>
              <a:t>()</a:t>
            </a:r>
          </a:p>
          <a:p>
            <a:r>
              <a:rPr lang="fr-FR" sz="1050" b="1" dirty="0" smtClean="0">
                <a:latin typeface="Courier New" panose="02070309020205020404" pitchFamily="49" charset="0"/>
                <a:cs typeface="Courier New" panose="02070309020205020404" pitchFamily="49" charset="0"/>
              </a:rPr>
              <a:t>   </a:t>
            </a:r>
            <a:r>
              <a:rPr lang="fr-FR" sz="1050" b="1" dirty="0" err="1" smtClean="0">
                <a:latin typeface="Courier New" panose="02070309020205020404" pitchFamily="49" charset="0"/>
                <a:cs typeface="Courier New" panose="02070309020205020404" pitchFamily="49" charset="0"/>
              </a:rPr>
              <a:t>actuating</a:t>
            </a:r>
            <a:r>
              <a:rPr lang="fr-FR" sz="1050" dirty="0" smtClean="0">
                <a:latin typeface="Courier New" panose="02070309020205020404" pitchFamily="49" charset="0"/>
                <a:cs typeface="Courier New" panose="02070309020205020404" pitchFamily="49" charset="0"/>
              </a:rPr>
              <a:t> </a:t>
            </a:r>
            <a:r>
              <a:rPr lang="fr-FR" sz="1050" dirty="0" err="1">
                <a:latin typeface="Courier New" panose="02070309020205020404" pitchFamily="49" charset="0"/>
                <a:cs typeface="Courier New" panose="02070309020205020404" pitchFamily="49" charset="0"/>
              </a:rPr>
              <a:t>isPresent</a:t>
            </a:r>
            <a:r>
              <a:rPr lang="fr-FR" sz="1050" dirty="0">
                <a:latin typeface="Courier New" panose="02070309020205020404" pitchFamily="49" charset="0"/>
                <a:cs typeface="Courier New" panose="02070309020205020404" pitchFamily="49" charset="0"/>
              </a:rPr>
              <a:t>()</a:t>
            </a:r>
          </a:p>
          <a:p>
            <a:r>
              <a:rPr lang="fr-FR" sz="1050" dirty="0">
                <a:latin typeface="Courier New" panose="02070309020205020404" pitchFamily="49" charset="0"/>
                <a:cs typeface="Courier New" panose="02070309020205020404" pitchFamily="49" charset="0"/>
              </a:rPr>
              <a:t>}</a:t>
            </a:r>
          </a:p>
          <a:p>
            <a:r>
              <a:rPr lang="fr-FR" sz="1050" b="1" dirty="0" err="1" smtClean="0">
                <a:latin typeface="Courier New" panose="02070309020205020404" pitchFamily="49" charset="0"/>
                <a:cs typeface="Courier New" panose="02070309020205020404" pitchFamily="49" charset="0"/>
              </a:rPr>
              <a:t>gateway</a:t>
            </a:r>
            <a:r>
              <a:rPr lang="fr-FR" sz="1050" dirty="0" smtClean="0">
                <a:latin typeface="Courier New" panose="02070309020205020404" pitchFamily="49" charset="0"/>
                <a:cs typeface="Courier New" panose="02070309020205020404" pitchFamily="49" charset="0"/>
              </a:rPr>
              <a:t> Central</a:t>
            </a:r>
            <a:endParaRPr lang="fr-FR" sz="1050" dirty="0">
              <a:latin typeface="Courier New" panose="02070309020205020404" pitchFamily="49" charset="0"/>
              <a:cs typeface="Courier New" panose="02070309020205020404" pitchFamily="49" charset="0"/>
            </a:endParaRPr>
          </a:p>
        </p:txBody>
      </p:sp>
      <p:pic>
        <p:nvPicPr>
          <p:cNvPr id="6"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9912" y="1984125"/>
            <a:ext cx="5192361" cy="3456384"/>
          </a:xfrm>
        </p:spPr>
      </p:pic>
    </p:spTree>
    <p:extLst>
      <p:ext uri="{BB962C8B-B14F-4D97-AF65-F5344CB8AC3E}">
        <p14:creationId xmlns:p14="http://schemas.microsoft.com/office/powerpoint/2010/main" val="3826933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Dsl</a:t>
            </a:r>
            <a:r>
              <a:rPr lang="fr-BE" dirty="0" smtClean="0"/>
              <a:t>: Network Configuration</a:t>
            </a:r>
            <a:endParaRPr lang="fr-BE" dirty="0"/>
          </a:p>
        </p:txBody>
      </p:sp>
      <p:sp>
        <p:nvSpPr>
          <p:cNvPr id="3" name="Espace réservé du contenu 2"/>
          <p:cNvSpPr>
            <a:spLocks noGrp="1"/>
          </p:cNvSpPr>
          <p:nvPr>
            <p:ph idx="1"/>
          </p:nvPr>
        </p:nvSpPr>
        <p:spPr>
          <a:xfrm>
            <a:off x="2555776" y="1484784"/>
            <a:ext cx="4283968" cy="3624894"/>
          </a:xfrm>
        </p:spPr>
        <p:txBody>
          <a:bodyPr/>
          <a:lstStyle/>
          <a:p>
            <a:r>
              <a:rPr lang="fr-FR" sz="1050" b="1" dirty="0">
                <a:solidFill>
                  <a:schemeClr val="tx1"/>
                </a:solidFill>
                <a:latin typeface="Courier New" panose="02070309020205020404" pitchFamily="49" charset="0"/>
                <a:cs typeface="Courier New" panose="02070309020205020404" pitchFamily="49" charset="0"/>
              </a:rPr>
              <a:t>configuration</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MyHome</a:t>
            </a:r>
            <a:r>
              <a:rPr lang="fr-FR" sz="1050" b="1" dirty="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gw</a:t>
            </a:r>
            <a:r>
              <a:rPr lang="fr-FR" sz="1050" dirty="0">
                <a:solidFill>
                  <a:schemeClr val="tx1"/>
                </a:solidFill>
                <a:latin typeface="Courier New" panose="02070309020205020404" pitchFamily="49" charset="0"/>
                <a:cs typeface="Courier New" panose="02070309020205020404" pitchFamily="49" charset="0"/>
              </a:rPr>
              <a:t> : Central</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entranceBulb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bathroomBulb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kitchenBulb</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roomBulb</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LightBulb</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ipPhone</a:t>
            </a:r>
            <a:r>
              <a:rPr lang="fr-FR" sz="1050" dirty="0">
                <a:solidFill>
                  <a:schemeClr val="tx1"/>
                </a:solidFill>
                <a:latin typeface="Courier New" panose="02070309020205020404" pitchFamily="49" charset="0"/>
                <a:cs typeface="Courier New" panose="02070309020205020404" pitchFamily="49" charset="0"/>
              </a:rPr>
              <a:t>      : Phone</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AlertDB</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a:latin typeface="Courier New" panose="02070309020205020404" pitchFamily="49" charset="0"/>
                <a:cs typeface="Courier New" panose="02070309020205020404" pitchFamily="49" charset="0"/>
              </a:rPr>
              <a:t>BodyDetector</a:t>
            </a:r>
            <a:r>
              <a:rPr lang="fr-FR" sz="1050" dirty="0" smtClean="0">
                <a:solidFill>
                  <a:schemeClr val="tx1"/>
                </a:solidFill>
                <a:latin typeface="Courier New" panose="02070309020205020404" pitchFamily="49" charset="0"/>
                <a:cs typeface="Courier New" panose="02070309020205020404" pitchFamily="49" charset="0"/>
              </a:rPr>
              <a:t>  </a:t>
            </a:r>
          </a:p>
          <a:p>
            <a:endParaRPr lang="fr-FR" sz="1050" dirty="0" smtClean="0">
              <a:solidFill>
                <a:schemeClr val="tx1"/>
              </a:solidFill>
              <a:latin typeface="Courier New" panose="02070309020205020404" pitchFamily="49" charset="0"/>
              <a:cs typeface="Courier New" panose="02070309020205020404" pitchFamily="49" charset="0"/>
            </a:endParaRPr>
          </a:p>
          <a:p>
            <a:r>
              <a:rPr lang="fr-FR" sz="1050" b="1" dirty="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  </a:t>
            </a:r>
            <a:r>
              <a:rPr lang="fr-FR" sz="1050" b="1" dirty="0" err="1" smtClean="0">
                <a:solidFill>
                  <a:schemeClr val="tx1"/>
                </a:solidFill>
                <a:latin typeface="Courier New" panose="02070309020205020404" pitchFamily="49" charset="0"/>
                <a:cs typeface="Courier New" panose="02070309020205020404" pitchFamily="49" charset="0"/>
              </a:rPr>
              <a:t>node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a:t>
            </a:r>
            <a:r>
              <a:rPr lang="fr-FR" sz="1050" dirty="0">
                <a:solidFill>
                  <a:schemeClr val="tx1"/>
                </a:solidFill>
                <a:latin typeface="Courier New" panose="02070309020205020404" pitchFamily="49" charset="0"/>
                <a:cs typeface="Courier New" panose="02070309020205020404" pitchFamily="49" charset="0"/>
              </a:rPr>
              <a:t> : </a:t>
            </a:r>
            <a:r>
              <a:rPr lang="fr-FR" sz="1050" dirty="0" err="1">
                <a:solidFill>
                  <a:schemeClr val="tx1"/>
                </a:solidFill>
                <a:latin typeface="Courier New" panose="02070309020205020404" pitchFamily="49" charset="0"/>
                <a:cs typeface="Courier New" panose="02070309020205020404" pitchFamily="49" charset="0"/>
              </a:rPr>
              <a:t>Timer</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entranceBulb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bathroomBulb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kitchenBulb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a:t>
            </a:r>
            <a:r>
              <a:rPr lang="en-US" sz="1050" dirty="0" smtClean="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roomBulb</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en-US" sz="1050" dirty="0" smtClean="0">
                <a:solidFill>
                  <a:schemeClr val="tx1"/>
                </a:solidFill>
                <a:latin typeface="Courier New" panose="02070309020205020404" pitchFamily="49" charset="0"/>
                <a:cs typeface="Courier New" panose="02070309020205020404" pitchFamily="49" charset="0"/>
              </a:rPr>
              <a:t>   </a:t>
            </a:r>
            <a:r>
              <a:rPr lang="en-US" sz="1050" b="1" dirty="0" smtClean="0">
                <a:solidFill>
                  <a:schemeClr val="tx1"/>
                </a:solidFill>
                <a:latin typeface="Courier New" panose="02070309020205020404" pitchFamily="49" charset="0"/>
                <a:cs typeface="Courier New" panose="02070309020205020404" pitchFamily="49" charset="0"/>
              </a:rPr>
              <a:t>from </a:t>
            </a:r>
            <a:r>
              <a:rPr lang="en-US" sz="1050" dirty="0" err="1">
                <a:solidFill>
                  <a:schemeClr val="tx1"/>
                </a:solidFill>
                <a:latin typeface="Courier New" panose="02070309020205020404" pitchFamily="49" charset="0"/>
                <a:cs typeface="Courier New" panose="02070309020205020404" pitchFamily="49" charset="0"/>
              </a:rPr>
              <a:t>ipPhone</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to</a:t>
            </a:r>
            <a:r>
              <a:rPr lang="en-US" sz="1050" dirty="0">
                <a:solidFill>
                  <a:schemeClr val="tx1"/>
                </a:solidFill>
                <a:latin typeface="Courier New" panose="02070309020205020404" pitchFamily="49" charset="0"/>
                <a:cs typeface="Courier New" panose="02070309020205020404" pitchFamily="49" charset="0"/>
              </a:rPr>
              <a:t> </a:t>
            </a:r>
            <a:r>
              <a:rPr lang="en-US" sz="1050" dirty="0" err="1">
                <a:solidFill>
                  <a:schemeClr val="tx1"/>
                </a:solidFill>
                <a:latin typeface="Courier New" panose="02070309020205020404" pitchFamily="49" charset="0"/>
                <a:cs typeface="Courier New" panose="02070309020205020404" pitchFamily="49" charset="0"/>
              </a:rPr>
              <a:t>gw</a:t>
            </a:r>
            <a:r>
              <a:rPr lang="en-US" sz="1050" dirty="0">
                <a:solidFill>
                  <a:schemeClr val="tx1"/>
                </a:solidFill>
                <a:latin typeface="Courier New" panose="02070309020205020404" pitchFamily="49" charset="0"/>
                <a:cs typeface="Courier New" panose="02070309020205020404" pitchFamily="49" charset="0"/>
              </a:rPr>
              <a:t> </a:t>
            </a:r>
            <a:r>
              <a:rPr lang="en-US" sz="1050" b="1" dirty="0">
                <a:solidFill>
                  <a:schemeClr val="tx1"/>
                </a:solidFill>
                <a:latin typeface="Courier New" panose="02070309020205020404" pitchFamily="49" charset="0"/>
                <a:cs typeface="Courier New" panose="02070309020205020404" pitchFamily="49" charset="0"/>
              </a:rPr>
              <a:t>via</a:t>
            </a:r>
            <a:r>
              <a:rPr lang="en-US" sz="1050" dirty="0">
                <a:solidFill>
                  <a:schemeClr val="tx1"/>
                </a:solidFill>
                <a:latin typeface="Courier New" panose="02070309020205020404" pitchFamily="49" charset="0"/>
                <a:cs typeface="Courier New" panose="02070309020205020404" pitchFamily="49" charset="0"/>
              </a:rPr>
              <a:t> IP</a:t>
            </a:r>
          </a:p>
          <a:p>
            <a:r>
              <a:rPr lang="fr-FR" sz="1050" b="1" dirty="0">
                <a:solidFill>
                  <a:schemeClr val="tx1"/>
                </a:solidFill>
                <a:latin typeface="Courier New" panose="02070309020205020404" pitchFamily="49" charset="0"/>
                <a:cs typeface="Courier New" panose="02070309020205020404" pitchFamily="49" charset="0"/>
              </a:rPr>
              <a:t>}</a:t>
            </a:r>
            <a:endParaRPr lang="fr-BE" sz="1050" b="1"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22</a:t>
            </a:fld>
            <a:endParaRPr lang="en-US" dirty="0"/>
          </a:p>
        </p:txBody>
      </p:sp>
    </p:spTree>
    <p:extLst>
      <p:ext uri="{BB962C8B-B14F-4D97-AF65-F5344CB8AC3E}">
        <p14:creationId xmlns:p14="http://schemas.microsoft.com/office/powerpoint/2010/main" val="1966576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2</a:t>
            </a:r>
            <a:endParaRPr lang="fr-BE" dirty="0"/>
          </a:p>
        </p:txBody>
      </p:sp>
      <p:sp>
        <p:nvSpPr>
          <p:cNvPr id="3" name="Espace réservé du contenu 2"/>
          <p:cNvSpPr>
            <a:spLocks noGrp="1"/>
          </p:cNvSpPr>
          <p:nvPr>
            <p:ph idx="1"/>
          </p:nvPr>
        </p:nvSpPr>
        <p:spPr>
          <a:xfrm>
            <a:off x="457200" y="1317104"/>
            <a:ext cx="8363272" cy="5058078"/>
          </a:xfrm>
        </p:spPr>
        <p:txBody>
          <a:bodyPr/>
          <a:lstStyle/>
          <a:p>
            <a:endParaRPr lang="fr-BE" dirty="0"/>
          </a:p>
          <a:p>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23</a:t>
            </a:fld>
            <a:endParaRPr lang="en-US" dirty="0"/>
          </a:p>
        </p:txBody>
      </p:sp>
      <p:sp>
        <p:nvSpPr>
          <p:cNvPr id="6" name="ZoneTexte 5"/>
          <p:cNvSpPr txBox="1"/>
          <p:nvPr/>
        </p:nvSpPr>
        <p:spPr>
          <a:xfrm>
            <a:off x="251520" y="5816197"/>
            <a:ext cx="8435280" cy="707886"/>
          </a:xfrm>
          <a:prstGeom prst="rect">
            <a:avLst/>
          </a:prstGeom>
          <a:noFill/>
        </p:spPr>
        <p:txBody>
          <a:bodyPr wrap="square" rtlCol="0">
            <a:spAutoFit/>
          </a:bodyPr>
          <a:lstStyle/>
          <a:p>
            <a:r>
              <a:rPr lang="fr-BE" b="1" dirty="0"/>
              <a:t>Comment adapter les fonctionnalités de notre DSL selon le contexte ?</a:t>
            </a:r>
          </a:p>
        </p:txBody>
      </p:sp>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1592919"/>
            <a:ext cx="2849658" cy="1338013"/>
          </a:xfrm>
          <a:prstGeom prst="rect">
            <a:avLst/>
          </a:prstGeom>
        </p:spPr>
      </p:pic>
      <p:sp>
        <p:nvSpPr>
          <p:cNvPr id="10" name="ZoneTexte 9"/>
          <p:cNvSpPr txBox="1"/>
          <p:nvPr/>
        </p:nvSpPr>
        <p:spPr>
          <a:xfrm>
            <a:off x="827584" y="1700808"/>
            <a:ext cx="3456384" cy="707886"/>
          </a:xfrm>
          <a:prstGeom prst="rect">
            <a:avLst/>
          </a:prstGeom>
          <a:noFill/>
        </p:spPr>
        <p:txBody>
          <a:bodyPr wrap="square" rtlCol="0">
            <a:spAutoFit/>
          </a:bodyPr>
          <a:lstStyle/>
          <a:p>
            <a:r>
              <a:rPr lang="fr-BE" dirty="0" smtClean="0"/>
              <a:t>Notifier une personne sourde ?</a:t>
            </a:r>
            <a:endParaRPr lang="fr-BE" dirty="0"/>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140968"/>
            <a:ext cx="2667000" cy="1715938"/>
          </a:xfrm>
          <a:prstGeom prst="rect">
            <a:avLst/>
          </a:prstGeom>
        </p:spPr>
      </p:pic>
      <p:sp>
        <p:nvSpPr>
          <p:cNvPr id="12" name="ZoneTexte 11"/>
          <p:cNvSpPr txBox="1"/>
          <p:nvPr/>
        </p:nvSpPr>
        <p:spPr>
          <a:xfrm>
            <a:off x="4599060" y="3646088"/>
            <a:ext cx="3816424" cy="400110"/>
          </a:xfrm>
          <a:prstGeom prst="rect">
            <a:avLst/>
          </a:prstGeom>
          <a:noFill/>
        </p:spPr>
        <p:txBody>
          <a:bodyPr wrap="square" rtlCol="0">
            <a:spAutoFit/>
          </a:bodyPr>
          <a:lstStyle/>
          <a:p>
            <a:r>
              <a:rPr lang="fr-BE" dirty="0" smtClean="0"/>
              <a:t>Guider une personne aveugle ?</a:t>
            </a:r>
            <a:endParaRPr lang="fr-BE" dirty="0"/>
          </a:p>
        </p:txBody>
      </p:sp>
    </p:spTree>
    <p:extLst>
      <p:ext uri="{BB962C8B-B14F-4D97-AF65-F5344CB8AC3E}">
        <p14:creationId xmlns:p14="http://schemas.microsoft.com/office/powerpoint/2010/main" val="27946946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310200"/>
            <a:ext cx="8722188" cy="790787"/>
          </a:xfrm>
        </p:spPr>
        <p:txBody>
          <a:bodyPr/>
          <a:lstStyle/>
          <a:p>
            <a:r>
              <a:rPr lang="fr-BE" dirty="0" smtClean="0"/>
              <a:t>Proposition</a:t>
            </a:r>
            <a:r>
              <a:rPr lang="fr-BE" sz="4400" dirty="0" smtClean="0"/>
              <a:t>: Business </a:t>
            </a:r>
            <a:r>
              <a:rPr lang="fr-BE" sz="4400" dirty="0" err="1" smtClean="0"/>
              <a:t>Rules</a:t>
            </a:r>
            <a:endParaRPr lang="fr-BE" sz="4400" dirty="0"/>
          </a:p>
        </p:txBody>
      </p:sp>
      <p:sp>
        <p:nvSpPr>
          <p:cNvPr id="3" name="Espace réservé du contenu 2"/>
          <p:cNvSpPr>
            <a:spLocks noGrp="1"/>
          </p:cNvSpPr>
          <p:nvPr>
            <p:ph idx="1"/>
          </p:nvPr>
        </p:nvSpPr>
        <p:spPr>
          <a:xfrm>
            <a:off x="457200" y="1772816"/>
            <a:ext cx="3538736" cy="4673544"/>
          </a:xfrm>
        </p:spPr>
        <p:txBody>
          <a:bodyPr/>
          <a:lstStyle/>
          <a:p>
            <a:r>
              <a:rPr lang="fr-FR" sz="1050" b="1" dirty="0" err="1">
                <a:solidFill>
                  <a:schemeClr val="tx1"/>
                </a:solidFill>
                <a:latin typeface="Courier New" panose="02070309020205020404" pitchFamily="49" charset="0"/>
                <a:cs typeface="Courier New" panose="02070309020205020404" pitchFamily="49" charset="0"/>
              </a:rPr>
              <a:t>rule</a:t>
            </a:r>
            <a:r>
              <a:rPr lang="fr-FR" sz="1050"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WaitBeforeBlink</a:t>
            </a:r>
            <a:r>
              <a:rPr lang="fr-FR" sz="1050" dirty="0" smtClean="0">
                <a:solidFill>
                  <a:schemeClr val="tx1"/>
                </a:solidFill>
                <a:latin typeface="Courier New" panose="02070309020205020404" pitchFamily="49" charset="0"/>
                <a:cs typeface="Courier New" panose="02070309020205020404" pitchFamily="49" charset="0"/>
              </a:rPr>
              <a:t> :</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ipPhone.ring</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timer.set</a:t>
            </a:r>
            <a:r>
              <a:rPr lang="fr-FR" sz="1050" dirty="0">
                <a:solidFill>
                  <a:schemeClr val="tx1"/>
                </a:solidFill>
                <a:latin typeface="Courier New" panose="02070309020205020404" pitchFamily="49" charset="0"/>
                <a:cs typeface="Courier New" panose="02070309020205020404" pitchFamily="49" charset="0"/>
              </a:rPr>
              <a:t>(10</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BlinkAndWait</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a:solidFill>
                  <a:schemeClr val="tx1"/>
                </a:solidFill>
                <a:latin typeface="Courier New" panose="02070309020205020404" pitchFamily="49" charset="0"/>
                <a:cs typeface="Courier New" panose="02070309020205020404" pitchFamily="49" charset="0"/>
              </a:rPr>
              <a:t>(</a:t>
            </a:r>
            <a:r>
              <a:rPr lang="fr-FR" sz="1050" dirty="0" err="1">
                <a:solidFill>
                  <a:schemeClr val="tx1"/>
                </a:solidFill>
                <a:latin typeface="Courier New" panose="02070309020205020404" pitchFamily="49" charset="0"/>
                <a:cs typeface="Courier New" panose="02070309020205020404" pitchFamily="49" charset="0"/>
              </a:rPr>
              <a:t>timer.timeout</a:t>
            </a:r>
            <a:r>
              <a:rPr lang="fr-FR" sz="1050" dirty="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LightBulb.blink</a:t>
            </a:r>
            <a:r>
              <a:rPr lang="fr-FR" sz="1050" dirty="0">
                <a:solidFill>
                  <a:schemeClr val="tx1"/>
                </a:solidFill>
                <a:latin typeface="Courier New" panose="02070309020205020404" pitchFamily="49" charset="0"/>
                <a:cs typeface="Courier New" panose="02070309020205020404" pitchFamily="49" charset="0"/>
              </a:rPr>
              <a:t>() </a:t>
            </a:r>
            <a:endParaRPr lang="fr-FR" sz="1050" dirty="0" smtClean="0">
              <a:solidFill>
                <a:schemeClr val="tx1"/>
              </a:solidFill>
              <a:latin typeface="Courier New" panose="02070309020205020404" pitchFamily="49" charset="0"/>
              <a:cs typeface="Courier New" panose="02070309020205020404" pitchFamily="49" charset="0"/>
            </a:endParaRP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(120))</a:t>
            </a:r>
          </a:p>
          <a:p>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err="1">
                <a:solidFill>
                  <a:schemeClr val="tx1"/>
                </a:solidFill>
                <a:latin typeface="Courier New" panose="02070309020205020404" pitchFamily="49" charset="0"/>
                <a:cs typeface="Courier New" panose="02070309020205020404" pitchFamily="49" charset="0"/>
              </a:rPr>
              <a:t>PickedUpQuick</a:t>
            </a:r>
            <a:r>
              <a:rPr lang="fr-FR" sz="1050" dirty="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b="1" dirty="0" smtClean="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ipPhone.pickedUp</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LightBulb.off</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p>
          <a:p>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rule</a:t>
            </a:r>
            <a:r>
              <a:rPr lang="fr-FR" sz="1050" b="1" dirty="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NotPickedUpAfterBlinking</a:t>
            </a:r>
            <a:r>
              <a:rPr lang="fr-FR" sz="1050" dirty="0" smtClean="0">
                <a:solidFill>
                  <a:schemeClr val="tx1"/>
                </a:solidFill>
                <a:latin typeface="Courier New" panose="02070309020205020404" pitchFamily="49" charset="0"/>
                <a:cs typeface="Courier New" panose="02070309020205020404" pitchFamily="49" charset="0"/>
              </a:rPr>
              <a:t>:</a:t>
            </a:r>
            <a:endParaRPr lang="fr-FR" sz="1050" dirty="0">
              <a:solidFill>
                <a:schemeClr val="tx1"/>
              </a:solidFill>
              <a:latin typeface="Courier New" panose="02070309020205020404" pitchFamily="49" charset="0"/>
              <a:cs typeface="Courier New" panose="02070309020205020404" pitchFamily="49" charset="0"/>
            </a:endParaRPr>
          </a:p>
          <a:p>
            <a:r>
              <a:rPr lang="fr-FR" sz="1050" b="1" dirty="0" err="1">
                <a:solidFill>
                  <a:schemeClr val="tx1"/>
                </a:solidFill>
                <a:latin typeface="Courier New" panose="02070309020205020404" pitchFamily="49" charset="0"/>
                <a:cs typeface="Courier New" panose="02070309020205020404" pitchFamily="49" charset="0"/>
              </a:rPr>
              <a:t>when</a:t>
            </a:r>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db.declareIncident</a:t>
            </a:r>
            <a:r>
              <a:rPr lang="fr-FR" sz="1050" dirty="0" smtClean="0">
                <a:solidFill>
                  <a:schemeClr val="tx1"/>
                </a:solidFill>
                <a:latin typeface="Courier New" panose="02070309020205020404" pitchFamily="49" charset="0"/>
                <a:cs typeface="Courier New" panose="02070309020205020404" pitchFamily="49" charset="0"/>
              </a:rPr>
              <a:t>(</a:t>
            </a:r>
            <a:r>
              <a:rPr lang="fr-FR" sz="1050" dirty="0" err="1" smtClean="0">
                <a:solidFill>
                  <a:schemeClr val="tx1"/>
                </a:solidFill>
                <a:latin typeface="Courier New" panose="02070309020205020404" pitchFamily="49" charset="0"/>
                <a:cs typeface="Courier New" panose="02070309020205020404" pitchFamily="49" charset="0"/>
              </a:rPr>
              <a:t>predefinedAlert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bodydetector.detect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 </a:t>
            </a:r>
          </a:p>
          <a:p>
            <a:r>
              <a:rPr lang="fr-FR" sz="1050" dirty="0">
                <a:solidFill>
                  <a:schemeClr val="tx1"/>
                </a:solidFill>
                <a:latin typeface="Courier New" panose="02070309020205020404" pitchFamily="49" charset="0"/>
                <a:cs typeface="Courier New" panose="02070309020205020404" pitchFamily="49" charset="0"/>
              </a:rPr>
              <a:t> </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timer.reset</a:t>
            </a:r>
            <a:r>
              <a:rPr lang="fr-FR" sz="1050" dirty="0" smtClean="0">
                <a:solidFill>
                  <a:schemeClr val="tx1"/>
                </a:solidFill>
                <a:latin typeface="Courier New" panose="02070309020205020404" pitchFamily="49" charset="0"/>
                <a:cs typeface="Courier New" panose="02070309020205020404" pitchFamily="49" charset="0"/>
              </a:rPr>
              <a:t>() ; </a:t>
            </a:r>
            <a:r>
              <a:rPr lang="fr-FR" sz="1050" dirty="0" err="1" smtClean="0">
                <a:solidFill>
                  <a:schemeClr val="tx1"/>
                </a:solidFill>
                <a:latin typeface="Courier New" panose="02070309020205020404" pitchFamily="49" charset="0"/>
                <a:cs typeface="Courier New" panose="02070309020205020404" pitchFamily="49" charset="0"/>
              </a:rPr>
              <a:t>timer.set</a:t>
            </a:r>
            <a:r>
              <a:rPr lang="fr-FR" sz="1050" dirty="0" smtClean="0">
                <a:solidFill>
                  <a:schemeClr val="tx1"/>
                </a:solidFill>
                <a:latin typeface="Courier New" panose="02070309020205020404" pitchFamily="49" charset="0"/>
                <a:cs typeface="Courier New" panose="02070309020205020404" pitchFamily="49" charset="0"/>
              </a:rPr>
              <a:t>(60)</a:t>
            </a:r>
            <a:endParaRPr lang="fr-FR" sz="1050" dirty="0">
              <a:solidFill>
                <a:schemeClr val="tx1"/>
              </a:solidFill>
              <a:latin typeface="Courier New" panose="02070309020205020404" pitchFamily="49" charset="0"/>
              <a:cs typeface="Courier New" panose="02070309020205020404" pitchFamily="49" charset="0"/>
            </a:endParaRPr>
          </a:p>
          <a:p>
            <a:r>
              <a:rPr lang="fr-FR" sz="1050" dirty="0" smtClean="0">
                <a:solidFill>
                  <a:schemeClr val="tx1"/>
                </a:solidFill>
                <a:latin typeface="Courier New" panose="02070309020205020404" pitchFamily="49" charset="0"/>
                <a:cs typeface="Courier New" panose="02070309020205020404" pitchFamily="49" charset="0"/>
              </a:rPr>
              <a:t>}</a:t>
            </a:r>
            <a:endParaRPr lang="fr-BE" sz="1050" dirty="0">
              <a:solidFill>
                <a:schemeClr val="tx1"/>
              </a:solidFill>
              <a:latin typeface="Courier New" panose="02070309020205020404" pitchFamily="49" charset="0"/>
              <a:cs typeface="Courier New" panose="02070309020205020404" pitchFamily="49" charset="0"/>
            </a:endParaRPr>
          </a:p>
          <a:p>
            <a:endParaRPr lang="fr-BE" sz="1050" dirty="0">
              <a:solidFill>
                <a:schemeClr val="tx1"/>
              </a:solidFill>
              <a:latin typeface="Courier New" panose="02070309020205020404" pitchFamily="49" charset="0"/>
              <a:cs typeface="Courier New" panose="02070309020205020404" pitchFamily="49" charset="0"/>
            </a:endParaRPr>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24</a:t>
            </a:fld>
            <a:endParaRPr lang="en-US" dirty="0"/>
          </a:p>
        </p:txBody>
      </p:sp>
      <p:sp>
        <p:nvSpPr>
          <p:cNvPr id="5" name="Espace réservé du contenu 2"/>
          <p:cNvSpPr txBox="1">
            <a:spLocks/>
          </p:cNvSpPr>
          <p:nvPr/>
        </p:nvSpPr>
        <p:spPr>
          <a:xfrm>
            <a:off x="4427984" y="5292540"/>
            <a:ext cx="4545724" cy="87276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fr-FR" sz="1050" b="1" dirty="0" err="1" smtClean="0">
                <a:solidFill>
                  <a:schemeClr val="tx1"/>
                </a:solidFill>
                <a:latin typeface="Courier New" panose="02070309020205020404" pitchFamily="49" charset="0"/>
                <a:cs typeface="Courier New" panose="02070309020205020404" pitchFamily="49" charset="0"/>
              </a:rPr>
              <a:t>rule</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b="1" dirty="0" err="1" smtClean="0">
                <a:solidFill>
                  <a:schemeClr val="tx1"/>
                </a:solidFill>
                <a:latin typeface="Courier New" panose="02070309020205020404" pitchFamily="49" charset="0"/>
                <a:cs typeface="Courier New" panose="02070309020205020404" pitchFamily="49" charset="0"/>
              </a:rPr>
              <a:t>when</a:t>
            </a:r>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timer.timeout</a:t>
            </a:r>
            <a:r>
              <a:rPr lang="fr-FR" sz="1050" dirty="0" smtClean="0">
                <a:solidFill>
                  <a:schemeClr val="tx1"/>
                </a:solidFill>
                <a:latin typeface="Courier New" panose="02070309020205020404" pitchFamily="49" charset="0"/>
                <a:cs typeface="Courier New" panose="02070309020205020404" pitchFamily="49" charset="0"/>
              </a:rPr>
              <a:t>() and </a:t>
            </a:r>
            <a:r>
              <a:rPr lang="fr-FR" sz="1050" dirty="0" err="1" smtClean="0">
                <a:solidFill>
                  <a:schemeClr val="tx1"/>
                </a:solidFill>
                <a:latin typeface="Courier New" panose="02070309020205020404" pitchFamily="49" charset="0"/>
                <a:cs typeface="Courier New" panose="02070309020205020404" pitchFamily="49" charset="0"/>
              </a:rPr>
              <a:t>bodydetector.present</a:t>
            </a:r>
            <a:r>
              <a:rPr lang="fr-FR" sz="1050" dirty="0" smtClean="0">
                <a:solidFill>
                  <a:schemeClr val="tx1"/>
                </a:solidFill>
                <a:latin typeface="Courier New" panose="02070309020205020404" pitchFamily="49" charset="0"/>
                <a:cs typeface="Courier New" panose="02070309020205020404" pitchFamily="49" charset="0"/>
              </a:rPr>
              <a:t>()) </a:t>
            </a:r>
            <a:r>
              <a:rPr lang="fr-FR" sz="1050" b="1" dirty="0" smtClean="0">
                <a:solidFill>
                  <a:schemeClr val="tx1"/>
                </a:solidFill>
                <a:latin typeface="Courier New" panose="02070309020205020404" pitchFamily="49" charset="0"/>
                <a:cs typeface="Courier New" panose="02070309020205020404" pitchFamily="49" charset="0"/>
              </a:rPr>
              <a:t>do </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   </a:t>
            </a:r>
            <a:r>
              <a:rPr lang="fr-FR" sz="1050" dirty="0" err="1" smtClean="0">
                <a:solidFill>
                  <a:schemeClr val="tx1"/>
                </a:solidFill>
                <a:latin typeface="Courier New" panose="02070309020205020404" pitchFamily="49" charset="0"/>
                <a:cs typeface="Courier New" panose="02070309020205020404" pitchFamily="49" charset="0"/>
              </a:rPr>
              <a:t>db.alert</a:t>
            </a:r>
            <a:r>
              <a:rPr lang="fr-FR" sz="1050" dirty="0" smtClean="0">
                <a:solidFill>
                  <a:schemeClr val="tx1"/>
                </a:solidFill>
                <a:latin typeface="Courier New" panose="02070309020205020404" pitchFamily="49" charset="0"/>
                <a:cs typeface="Courier New" panose="02070309020205020404" pitchFamily="49" charset="0"/>
              </a:rPr>
              <a:t>()</a:t>
            </a:r>
          </a:p>
          <a:p>
            <a:r>
              <a:rPr lang="fr-FR" sz="1050" dirty="0" smtClean="0">
                <a:solidFill>
                  <a:schemeClr val="tx1"/>
                </a:solidFill>
                <a:latin typeface="Courier New" panose="02070309020205020404" pitchFamily="49" charset="0"/>
                <a:cs typeface="Courier New" panose="02070309020205020404" pitchFamily="49" charset="0"/>
              </a:rPr>
              <a:t>}</a:t>
            </a:r>
          </a:p>
          <a:p>
            <a:endParaRPr lang="fr-BE" sz="1050" dirty="0">
              <a:solidFill>
                <a:schemeClr val="tx1"/>
              </a:solidFill>
              <a:latin typeface="Courier New" panose="02070309020205020404" pitchFamily="49" charset="0"/>
              <a:cs typeface="Courier New" panose="02070309020205020404" pitchFamily="49" charset="0"/>
            </a:endParaRPr>
          </a:p>
        </p:txBody>
      </p:sp>
      <p:pic>
        <p:nvPicPr>
          <p:cNvPr id="6" name="Espace réservé du contenu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1655009"/>
            <a:ext cx="4824536" cy="3211535"/>
          </a:xfrm>
          <a:prstGeom prst="rect">
            <a:avLst/>
          </a:prstGeom>
        </p:spPr>
      </p:pic>
    </p:spTree>
    <p:extLst>
      <p:ext uri="{BB962C8B-B14F-4D97-AF65-F5344CB8AC3E}">
        <p14:creationId xmlns:p14="http://schemas.microsoft.com/office/powerpoint/2010/main" val="4059134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Problématique 3</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25</a:t>
            </a:fld>
            <a:endParaRPr lang="en-US" dirty="0"/>
          </a:p>
        </p:txBody>
      </p:sp>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184" y="2060848"/>
            <a:ext cx="1949148" cy="760917"/>
          </a:xfrm>
          <a:prstGeom prst="rect">
            <a:avLst/>
          </a:prstGeom>
        </p:spPr>
      </p:pic>
      <p:pic>
        <p:nvPicPr>
          <p:cNvPr id="9" name="Imag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96" y="1718733"/>
            <a:ext cx="1445146" cy="1445146"/>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544" y="1916832"/>
            <a:ext cx="1959738" cy="1469804"/>
          </a:xfrm>
          <a:prstGeom prst="rect">
            <a:avLst/>
          </a:prstGeom>
        </p:spPr>
      </p:pic>
      <p:sp>
        <p:nvSpPr>
          <p:cNvPr id="11" name="ZoneTexte 10"/>
          <p:cNvSpPr txBox="1"/>
          <p:nvPr/>
        </p:nvSpPr>
        <p:spPr>
          <a:xfrm>
            <a:off x="539552" y="4356017"/>
            <a:ext cx="8064896" cy="707886"/>
          </a:xfrm>
          <a:prstGeom prst="rect">
            <a:avLst/>
          </a:prstGeom>
          <a:noFill/>
        </p:spPr>
        <p:txBody>
          <a:bodyPr wrap="square" rtlCol="0">
            <a:spAutoFit/>
          </a:bodyPr>
          <a:lstStyle/>
          <a:p>
            <a:r>
              <a:rPr lang="fr-BE" dirty="0"/>
              <a:t>Comment assurer la manipulation des différents objets hétérogènes dans une seule plate-forme ? </a:t>
            </a:r>
          </a:p>
        </p:txBody>
      </p:sp>
    </p:spTree>
    <p:extLst>
      <p:ext uri="{BB962C8B-B14F-4D97-AF65-F5344CB8AC3E}">
        <p14:creationId xmlns:p14="http://schemas.microsoft.com/office/powerpoint/2010/main" val="16558047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t>Conclusion</a:t>
            </a:r>
          </a:p>
        </p:txBody>
      </p:sp>
      <p:sp>
        <p:nvSpPr>
          <p:cNvPr id="3" name="Espace réservé du contenu 2"/>
          <p:cNvSpPr>
            <a:spLocks noGrp="1"/>
          </p:cNvSpPr>
          <p:nvPr>
            <p:ph idx="1"/>
          </p:nvPr>
        </p:nvSpPr>
        <p:spPr/>
        <p:txBody>
          <a:bodyPr/>
          <a:lstStyle/>
          <a:p>
            <a:endParaRPr lang="fr-BE"/>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26</a:t>
            </a:fld>
            <a:endParaRPr lang="en-US" dirty="0"/>
          </a:p>
        </p:txBody>
      </p:sp>
    </p:spTree>
    <p:extLst>
      <p:ext uri="{BB962C8B-B14F-4D97-AF65-F5344CB8AC3E}">
        <p14:creationId xmlns:p14="http://schemas.microsoft.com/office/powerpoint/2010/main" val="9077487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err="1" smtClean="0"/>
              <a:t>Societal</a:t>
            </a:r>
            <a:r>
              <a:rPr lang="fr-BE" sz="4000" dirty="0" smtClean="0"/>
              <a:t> Challenges of </a:t>
            </a:r>
            <a:r>
              <a:rPr lang="fr-BE" sz="4000" dirty="0" err="1" smtClean="0"/>
              <a:t>ageing</a:t>
            </a:r>
            <a:r>
              <a:rPr lang="fr-BE" sz="4000" dirty="0" smtClean="0"/>
              <a:t> people</a:t>
            </a:r>
            <a:endParaRPr lang="fr-BE" sz="40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3</a:t>
            </a:fld>
            <a:endParaRPr lang="en-US" dirty="0"/>
          </a:p>
        </p:txBody>
      </p:sp>
      <p:sp>
        <p:nvSpPr>
          <p:cNvPr id="5" name="Content Placeholder 2"/>
          <p:cNvSpPr txBox="1">
            <a:spLocks/>
          </p:cNvSpPr>
          <p:nvPr/>
        </p:nvSpPr>
        <p:spPr>
          <a:xfrm>
            <a:off x="46230" y="1844825"/>
            <a:ext cx="8846250" cy="4125614"/>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Worldwide population is aging </a:t>
            </a:r>
            <a:r>
              <a:rPr lang="en-US" b="1" dirty="0" smtClean="0"/>
              <a:t>(by 2050 over 20% of the population will be aged 65 or over )</a:t>
            </a:r>
          </a:p>
          <a:p>
            <a:pPr lvl="1"/>
            <a:r>
              <a:rPr lang="en-US" dirty="0" smtClean="0"/>
              <a:t>- uneven demo-graphic composition </a:t>
            </a:r>
          </a:p>
          <a:p>
            <a:pPr lvl="1"/>
            <a:r>
              <a:rPr lang="en-US" dirty="0" smtClean="0"/>
              <a:t>- increase in age related illness </a:t>
            </a:r>
          </a:p>
          <a:p>
            <a:pPr lvl="1"/>
            <a:r>
              <a:rPr lang="en-US" dirty="0" smtClean="0"/>
              <a:t>- It places additional burdens on healthcare provision </a:t>
            </a:r>
          </a:p>
          <a:p>
            <a:pPr lvl="1"/>
            <a:r>
              <a:rPr lang="en-US" dirty="0" smtClean="0"/>
              <a:t>- the amount of informal support available will decrease due to a reduction in the ratio of working age people (15-64) to those older than 65. </a:t>
            </a:r>
          </a:p>
          <a:p>
            <a:pPr marL="457200" lvl="1"/>
            <a:endParaRPr lang="fr-BE" dirty="0" smtClean="0"/>
          </a:p>
          <a:p>
            <a:pPr marL="457200" lvl="1"/>
            <a:endParaRPr lang="fr-BE" dirty="0" smtClean="0"/>
          </a:p>
          <a:p>
            <a:r>
              <a:rPr lang="en-US" sz="1200" dirty="0" smtClean="0"/>
              <a:t>                                                 											</a:t>
            </a:r>
            <a:endParaRPr lang="en-US" sz="1200" dirty="0"/>
          </a:p>
        </p:txBody>
      </p:sp>
      <p:sp>
        <p:nvSpPr>
          <p:cNvPr id="6" name="TextBox 3"/>
          <p:cNvSpPr txBox="1"/>
          <p:nvPr/>
        </p:nvSpPr>
        <p:spPr>
          <a:xfrm>
            <a:off x="6507258" y="6111592"/>
            <a:ext cx="2440283" cy="338554"/>
          </a:xfrm>
          <a:prstGeom prst="rect">
            <a:avLst/>
          </a:prstGeom>
          <a:noFill/>
        </p:spPr>
        <p:txBody>
          <a:bodyPr wrap="none" rtlCol="0">
            <a:spAutoFit/>
          </a:bodyPr>
          <a:lstStyle/>
          <a:p>
            <a:pPr marL="0" indent="0">
              <a:buNone/>
            </a:pPr>
            <a:r>
              <a:rPr lang="en-US" sz="1600" dirty="0"/>
              <a:t>Joseph Rafferty et al., 2013</a:t>
            </a:r>
          </a:p>
        </p:txBody>
      </p:sp>
    </p:spTree>
    <p:extLst>
      <p:ext uri="{BB962C8B-B14F-4D97-AF65-F5344CB8AC3E}">
        <p14:creationId xmlns:p14="http://schemas.microsoft.com/office/powerpoint/2010/main" val="3744571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Demography</a:t>
            </a:r>
            <a:r>
              <a:rPr lang="fr-BE" dirty="0" smtClean="0"/>
              <a:t> of </a:t>
            </a:r>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4</a:t>
            </a:fld>
            <a:endParaRPr lang="en-US" dirty="0"/>
          </a:p>
        </p:txBody>
      </p:sp>
      <p:pic>
        <p:nvPicPr>
          <p:cNvPr id="5" name="Picture 1"/>
          <p:cNvPicPr>
            <a:picLocks noChangeAspect="1"/>
          </p:cNvPicPr>
          <p:nvPr/>
        </p:nvPicPr>
        <p:blipFill>
          <a:blip r:embed="rId2"/>
          <a:stretch>
            <a:fillRect/>
          </a:stretch>
        </p:blipFill>
        <p:spPr>
          <a:xfrm>
            <a:off x="457201" y="1556793"/>
            <a:ext cx="8229600" cy="4752528"/>
          </a:xfrm>
          <a:prstGeom prst="rect">
            <a:avLst/>
          </a:prstGeom>
        </p:spPr>
      </p:pic>
    </p:spTree>
    <p:extLst>
      <p:ext uri="{BB962C8B-B14F-4D97-AF65-F5344CB8AC3E}">
        <p14:creationId xmlns:p14="http://schemas.microsoft.com/office/powerpoint/2010/main" val="2533658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5</a:t>
            </a:fld>
            <a:endParaRPr lang="en-US" dirty="0"/>
          </a:p>
        </p:txBody>
      </p:sp>
      <p:sp>
        <p:nvSpPr>
          <p:cNvPr id="5" name="Content Placeholder 2"/>
          <p:cNvSpPr>
            <a:spLocks noGrp="1"/>
          </p:cNvSpPr>
          <p:nvPr>
            <p:ph idx="1"/>
          </p:nvPr>
        </p:nvSpPr>
        <p:spPr>
          <a:xfrm>
            <a:off x="152401" y="1447696"/>
            <a:ext cx="8732399" cy="4680520"/>
          </a:xfrm>
        </p:spPr>
        <p:txBody>
          <a:bodyPr/>
          <a:lstStyle/>
          <a:p>
            <a:pPr marL="0" indent="0" algn="just">
              <a:buNone/>
            </a:pPr>
            <a:r>
              <a:rPr lang="en-US" dirty="0" smtClean="0"/>
              <a:t>Living </a:t>
            </a:r>
            <a:r>
              <a:rPr lang="en-US" dirty="0"/>
              <a:t>actively and independently at home</a:t>
            </a:r>
            <a:endParaRPr lang="en-US" dirty="0" smtClean="0"/>
          </a:p>
          <a:p>
            <a:pPr marL="857250" lvl="1" indent="-457200" algn="just">
              <a:buFont typeface="Arial" panose="020B0604020202020204" pitchFamily="34" charset="0"/>
              <a:buChar char="•"/>
            </a:pPr>
            <a:r>
              <a:rPr lang="en-US" dirty="0"/>
              <a:t>Most older adults prefer to remain in the home of their choice as long as </a:t>
            </a:r>
            <a:r>
              <a:rPr lang="en-US" dirty="0" smtClean="0"/>
              <a:t>possible</a:t>
            </a:r>
          </a:p>
          <a:p>
            <a:pPr marL="857250" lvl="1" indent="-457200" algn="just">
              <a:buFont typeface="Arial" panose="020B0604020202020204" pitchFamily="34" charset="0"/>
              <a:buChar char="•"/>
            </a:pPr>
            <a:r>
              <a:rPr lang="en-US" dirty="0" smtClean="0"/>
              <a:t>Older </a:t>
            </a:r>
            <a:r>
              <a:rPr lang="en-US" dirty="0"/>
              <a:t>adults face challenges related to coping with daily life activities and making decisions when they live independently, especially when living alone. </a:t>
            </a:r>
            <a:endParaRPr lang="en-US" dirty="0" smtClean="0"/>
          </a:p>
          <a:p>
            <a:pPr marL="857250" lvl="1" indent="-457200" algn="just">
              <a:buFont typeface="Arial" panose="020B0604020202020204" pitchFamily="34" charset="0"/>
              <a:buChar char="•"/>
            </a:pPr>
            <a:endParaRPr lang="en-US" sz="2400" dirty="0"/>
          </a:p>
          <a:p>
            <a:pPr marL="400050" lvl="1" indent="0">
              <a:buNone/>
            </a:pPr>
            <a:endParaRPr lang="en-US" sz="3200" dirty="0" smtClean="0"/>
          </a:p>
          <a:p>
            <a:pPr marL="0" indent="0">
              <a:buNone/>
            </a:pPr>
            <a:endParaRPr lang="en-US" sz="2400" dirty="0" smtClean="0"/>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596" y="3717032"/>
            <a:ext cx="3731368" cy="2642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3"/>
          <p:cNvSpPr txBox="1"/>
          <p:nvPr/>
        </p:nvSpPr>
        <p:spPr>
          <a:xfrm>
            <a:off x="6778209" y="5835828"/>
            <a:ext cx="2141719" cy="584775"/>
          </a:xfrm>
          <a:prstGeom prst="rect">
            <a:avLst/>
          </a:prstGeom>
          <a:noFill/>
        </p:spPr>
        <p:txBody>
          <a:bodyPr wrap="square" rtlCol="0">
            <a:spAutoFit/>
          </a:bodyPr>
          <a:lstStyle/>
          <a:p>
            <a:r>
              <a:rPr lang="en-US" sz="1600" dirty="0" err="1"/>
              <a:t>Elisabete</a:t>
            </a:r>
            <a:r>
              <a:rPr lang="en-US" sz="1600" dirty="0"/>
              <a:t> </a:t>
            </a:r>
            <a:r>
              <a:rPr lang="en-US" sz="1600" dirty="0" err="1" smtClean="0"/>
              <a:t>Pires</a:t>
            </a:r>
            <a:r>
              <a:rPr lang="en-US" sz="1600" dirty="0" smtClean="0"/>
              <a:t>, AAL 2015, Brussels</a:t>
            </a:r>
            <a:endParaRPr lang="en-US" sz="1600" dirty="0"/>
          </a:p>
        </p:txBody>
      </p:sp>
    </p:spTree>
    <p:extLst>
      <p:ext uri="{BB962C8B-B14F-4D97-AF65-F5344CB8AC3E}">
        <p14:creationId xmlns:p14="http://schemas.microsoft.com/office/powerpoint/2010/main" val="3608802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err="1" smtClean="0"/>
              <a:t>Ageing</a:t>
            </a:r>
            <a:r>
              <a:rPr lang="fr-BE" dirty="0" smtClean="0"/>
              <a:t> People</a:t>
            </a:r>
            <a:endParaRPr lang="fr-BE"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6</a:t>
            </a:fld>
            <a:endParaRPr lang="en-US" dirty="0"/>
          </a:p>
        </p:txBody>
      </p:sp>
      <p:sp>
        <p:nvSpPr>
          <p:cNvPr id="5" name="Content Placeholder 2"/>
          <p:cNvSpPr txBox="1">
            <a:spLocks/>
          </p:cNvSpPr>
          <p:nvPr/>
        </p:nvSpPr>
        <p:spPr>
          <a:xfrm>
            <a:off x="152401" y="1301016"/>
            <a:ext cx="8603410" cy="4817318"/>
          </a:xfrm>
          <a:prstGeom prst="rect">
            <a:avLst/>
          </a:prstGeom>
        </p:spPr>
        <p:txBody>
          <a:bodyPr/>
          <a:lstStyle>
            <a:lvl1pPr marL="0" indent="0" algn="l" defTabSz="457200" rtl="0" eaLnBrk="1" fontAlgn="base" hangingPunct="1">
              <a:spcBef>
                <a:spcPct val="20000"/>
              </a:spcBef>
              <a:spcAft>
                <a:spcPct val="0"/>
              </a:spcAft>
              <a:buClr>
                <a:srgbClr val="305291"/>
              </a:buClr>
              <a:buFont typeface="Arial"/>
              <a:buNone/>
              <a:defRPr sz="2700" kern="1200">
                <a:solidFill>
                  <a:srgbClr val="474746"/>
                </a:solidFill>
                <a:latin typeface="+mj-lt"/>
                <a:ea typeface="ＭＳ Ｐゴシック" charset="0"/>
                <a:cs typeface="+mn-cs"/>
              </a:defRPr>
            </a:lvl1pPr>
            <a:lvl2pPr marL="1836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2pPr>
            <a:lvl3pPr marL="439200" indent="0" algn="l" defTabSz="457200" rtl="0" eaLnBrk="1" fontAlgn="base" hangingPunct="1">
              <a:spcBef>
                <a:spcPct val="20000"/>
              </a:spcBef>
              <a:spcAft>
                <a:spcPct val="0"/>
              </a:spcAft>
              <a:buClr>
                <a:srgbClr val="41A336"/>
              </a:buClr>
              <a:buFontTx/>
              <a:buNone/>
              <a:defRPr sz="2000" b="0" i="0" kern="1200">
                <a:solidFill>
                  <a:srgbClr val="2E3135"/>
                </a:solidFill>
                <a:latin typeface="Verdana"/>
                <a:ea typeface="ＭＳ Ｐゴシック" charset="0"/>
                <a:cs typeface="Verdana"/>
              </a:defRPr>
            </a:lvl3pPr>
            <a:lvl4pPr marL="673200" indent="0" algn="l" defTabSz="457200" rtl="0" eaLnBrk="1" fontAlgn="base" hangingPunct="1">
              <a:spcBef>
                <a:spcPct val="20000"/>
              </a:spcBef>
              <a:spcAft>
                <a:spcPct val="0"/>
              </a:spcAft>
              <a:buClr>
                <a:srgbClr val="41A336"/>
              </a:buClr>
              <a:buFontTx/>
              <a:buNone/>
              <a:defRPr sz="1800" b="0" i="0" kern="1200">
                <a:solidFill>
                  <a:srgbClr val="2E3135"/>
                </a:solidFill>
                <a:latin typeface="Verdana"/>
                <a:ea typeface="ＭＳ Ｐゴシック" charset="0"/>
                <a:cs typeface="Verdana"/>
              </a:defRPr>
            </a:lvl4pPr>
            <a:lvl5pPr marL="1530000" indent="-228600" algn="l" defTabSz="457200" rtl="0" eaLnBrk="1" fontAlgn="base" hangingPunct="1">
              <a:spcBef>
                <a:spcPct val="20000"/>
              </a:spcBef>
              <a:spcAft>
                <a:spcPct val="0"/>
              </a:spcAft>
              <a:buClr>
                <a:srgbClr val="41A336"/>
              </a:buClr>
              <a:buFont typeface="Arial"/>
              <a:buChar char="•"/>
              <a:defRPr sz="1000" b="0" i="0" kern="1200">
                <a:solidFill>
                  <a:srgbClr val="2E3135"/>
                </a:solidFill>
                <a:latin typeface="Verdana"/>
                <a:ea typeface="ＭＳ Ｐゴシック"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r>
              <a:rPr lang="en-US" dirty="0" smtClean="0"/>
              <a:t>ICT as an enabler for older adults to achieve their full capacities to stay active and live independently</a:t>
            </a:r>
          </a:p>
          <a:p>
            <a:pPr lvl="1" algn="just"/>
            <a:r>
              <a:rPr lang="en-US" sz="2400" dirty="0" smtClean="0"/>
              <a:t>- estimated wealth of Europeans above 65 have </a:t>
            </a:r>
          </a:p>
          <a:p>
            <a:pPr marL="782100" lvl="2" indent="-342900" algn="just">
              <a:buFont typeface="Arial" panose="020B0604020202020204" pitchFamily="34" charset="0"/>
              <a:buChar char="•"/>
            </a:pPr>
            <a:r>
              <a:rPr lang="en-US" b="1" dirty="0" smtClean="0"/>
              <a:t>3 billon € of revenues and wealth</a:t>
            </a:r>
          </a:p>
          <a:p>
            <a:pPr lvl="1" algn="just"/>
            <a:r>
              <a:rPr lang="en-US" sz="2400" dirty="0" smtClean="0"/>
              <a:t>- it can also be considered as a socio-economic opportunity at large. </a:t>
            </a:r>
          </a:p>
          <a:p>
            <a:endParaRPr lang="en-US" sz="2400" dirty="0"/>
          </a:p>
        </p:txBody>
      </p:sp>
      <p:pic>
        <p:nvPicPr>
          <p:cNvPr id="6" name="Picture 5"/>
          <p:cNvPicPr>
            <a:picLocks noChangeAspect="1"/>
          </p:cNvPicPr>
          <p:nvPr/>
        </p:nvPicPr>
        <p:blipFill>
          <a:blip r:embed="rId2"/>
          <a:stretch>
            <a:fillRect/>
          </a:stretch>
        </p:blipFill>
        <p:spPr>
          <a:xfrm>
            <a:off x="2123728" y="3861047"/>
            <a:ext cx="4259404" cy="2549649"/>
          </a:xfrm>
          <a:prstGeom prst="rect">
            <a:avLst/>
          </a:prstGeom>
        </p:spPr>
      </p:pic>
      <p:sp>
        <p:nvSpPr>
          <p:cNvPr id="7" name="TextBox 3"/>
          <p:cNvSpPr txBox="1"/>
          <p:nvPr/>
        </p:nvSpPr>
        <p:spPr>
          <a:xfrm>
            <a:off x="6804248" y="4941076"/>
            <a:ext cx="2195736" cy="1323439"/>
          </a:xfrm>
          <a:prstGeom prst="rect">
            <a:avLst/>
          </a:prstGeom>
          <a:noFill/>
        </p:spPr>
        <p:txBody>
          <a:bodyPr wrap="square" rtlCol="0">
            <a:spAutoFit/>
          </a:bodyPr>
          <a:lstStyle/>
          <a:p>
            <a:pPr algn="r"/>
            <a:r>
              <a:rPr lang="en-US" sz="1600" dirty="0" err="1"/>
              <a:t>Elisabete</a:t>
            </a:r>
            <a:r>
              <a:rPr lang="en-US" sz="1600" dirty="0"/>
              <a:t> </a:t>
            </a:r>
            <a:r>
              <a:rPr lang="en-US" sz="1600" dirty="0" err="1" smtClean="0"/>
              <a:t>Pires</a:t>
            </a:r>
            <a:r>
              <a:rPr lang="en-US" sz="1600" dirty="0" smtClean="0"/>
              <a:t>, AAL 2015</a:t>
            </a:r>
            <a:r>
              <a:rPr lang="en-US" sz="1600" dirty="0"/>
              <a:t>, Brussels, </a:t>
            </a:r>
            <a:endParaRPr lang="en-US" sz="1600" dirty="0" smtClean="0"/>
          </a:p>
          <a:p>
            <a:pPr algn="r"/>
            <a:r>
              <a:rPr lang="en-US" sz="1600" dirty="0" smtClean="0"/>
              <a:t>Rafael </a:t>
            </a:r>
            <a:r>
              <a:rPr lang="en-US" sz="1600" dirty="0"/>
              <a:t>De Andrés </a:t>
            </a:r>
            <a:r>
              <a:rPr lang="en-US" sz="1600" dirty="0" smtClean="0"/>
              <a:t>Medina </a:t>
            </a:r>
            <a:r>
              <a:rPr lang="en-US" sz="1600" dirty="0"/>
              <a:t>AAL 2015, Brussels</a:t>
            </a:r>
          </a:p>
        </p:txBody>
      </p:sp>
    </p:spTree>
    <p:extLst>
      <p:ext uri="{BB962C8B-B14F-4D97-AF65-F5344CB8AC3E}">
        <p14:creationId xmlns:p14="http://schemas.microsoft.com/office/powerpoint/2010/main" val="37962278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sz="4000" dirty="0" smtClean="0"/>
              <a:t>Différent Solution for </a:t>
            </a:r>
            <a:r>
              <a:rPr lang="fr-BE" sz="4000" dirty="0" err="1"/>
              <a:t>A</a:t>
            </a:r>
            <a:r>
              <a:rPr lang="fr-BE" sz="4000" dirty="0" err="1" smtClean="0"/>
              <a:t>geing</a:t>
            </a:r>
            <a:r>
              <a:rPr lang="fr-BE" sz="4000" dirty="0" smtClean="0"/>
              <a:t> people</a:t>
            </a:r>
            <a:endParaRPr lang="fr-BE" sz="4000" dirty="0"/>
          </a:p>
        </p:txBody>
      </p:sp>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7</a:t>
            </a:fld>
            <a:endParaRPr lang="en-US" dirty="0"/>
          </a:p>
        </p:txBody>
      </p:sp>
      <p:pic>
        <p:nvPicPr>
          <p:cNvPr id="5" name="Picture 1"/>
          <p:cNvPicPr>
            <a:picLocks noChangeAspect="1"/>
          </p:cNvPicPr>
          <p:nvPr/>
        </p:nvPicPr>
        <p:blipFill>
          <a:blip r:embed="rId3"/>
          <a:stretch>
            <a:fillRect/>
          </a:stretch>
        </p:blipFill>
        <p:spPr>
          <a:xfrm>
            <a:off x="251519" y="1412777"/>
            <a:ext cx="8496945" cy="4392488"/>
          </a:xfrm>
          <a:prstGeom prst="rect">
            <a:avLst/>
          </a:prstGeom>
        </p:spPr>
      </p:pic>
    </p:spTree>
    <p:extLst>
      <p:ext uri="{BB962C8B-B14F-4D97-AF65-F5344CB8AC3E}">
        <p14:creationId xmlns:p14="http://schemas.microsoft.com/office/powerpoint/2010/main" val="19383979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dirty="0" smtClean="0"/>
              <a:t>Agenda</a:t>
            </a:r>
            <a:endParaRPr lang="fr-FR" b="1" dirty="0"/>
          </a:p>
        </p:txBody>
      </p:sp>
      <p:sp>
        <p:nvSpPr>
          <p:cNvPr id="12" name="Content Placeholder 3"/>
          <p:cNvSpPr>
            <a:spLocks noGrp="1"/>
          </p:cNvSpPr>
          <p:nvPr>
            <p:ph idx="1"/>
          </p:nvPr>
        </p:nvSpPr>
        <p:spPr>
          <a:xfrm>
            <a:off x="450700" y="1628800"/>
            <a:ext cx="7355160" cy="4752528"/>
          </a:xfrm>
        </p:spPr>
        <p:txBody>
          <a:bodyPr/>
          <a:lstStyle/>
          <a:p>
            <a:pPr marL="914400" indent="-914400">
              <a:buClr>
                <a:srgbClr val="36A63A"/>
              </a:buClr>
              <a:buFont typeface="+mj-lt"/>
              <a:buAutoNum type="arabicPeriod"/>
            </a:pPr>
            <a:r>
              <a:rPr lang="fr-FR" sz="3200" dirty="0" smtClean="0">
                <a:solidFill>
                  <a:schemeClr val="tx1"/>
                </a:solidFill>
              </a:rPr>
              <a:t>Internet des </a:t>
            </a:r>
            <a:r>
              <a:rPr lang="fr-FR" sz="3200" dirty="0">
                <a:solidFill>
                  <a:schemeClr val="tx1"/>
                </a:solidFill>
              </a:rPr>
              <a:t>o</a:t>
            </a:r>
            <a:r>
              <a:rPr lang="fr-FR" sz="3200" dirty="0" smtClean="0">
                <a:solidFill>
                  <a:schemeClr val="tx1"/>
                </a:solidFill>
              </a:rPr>
              <a:t>bjets</a:t>
            </a: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Les couches de l’</a:t>
            </a:r>
            <a:r>
              <a:rPr lang="fr-FR" sz="3200" dirty="0" err="1" smtClean="0">
                <a:solidFill>
                  <a:schemeClr val="tx1"/>
                </a:solidFill>
              </a:rPr>
              <a:t>iot</a:t>
            </a:r>
            <a:endParaRPr lang="fr-FR" sz="3200" dirty="0" smtClean="0">
              <a:solidFill>
                <a:schemeClr val="tx1"/>
              </a:solidFill>
            </a:endParaRP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Problématique</a:t>
            </a:r>
          </a:p>
          <a:p>
            <a:pPr marL="914400" indent="-914400">
              <a:buClr>
                <a:srgbClr val="36A63A"/>
              </a:buClr>
              <a:buFont typeface="+mj-lt"/>
              <a:buAutoNum type="arabicPeriod"/>
            </a:pPr>
            <a:endParaRPr lang="fr-FR" sz="3200" dirty="0">
              <a:solidFill>
                <a:schemeClr val="tx1"/>
              </a:solidFill>
            </a:endParaRPr>
          </a:p>
          <a:p>
            <a:pPr marL="914400" indent="-914400">
              <a:buClr>
                <a:srgbClr val="36A63A"/>
              </a:buClr>
              <a:buFont typeface="+mj-lt"/>
              <a:buAutoNum type="arabicPeriod"/>
            </a:pPr>
            <a:r>
              <a:rPr lang="fr-FR" sz="3200" dirty="0" smtClean="0">
                <a:solidFill>
                  <a:schemeClr val="tx1"/>
                </a:solidFill>
              </a:rPr>
              <a:t>Conclusion</a:t>
            </a:r>
          </a:p>
        </p:txBody>
      </p:sp>
    </p:spTree>
    <p:extLst>
      <p:ext uri="{BB962C8B-B14F-4D97-AF65-F5344CB8AC3E}">
        <p14:creationId xmlns:p14="http://schemas.microsoft.com/office/powerpoint/2010/main" val="1567538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Internet Des Objets</a:t>
            </a:r>
            <a:endParaRPr lang="fr-BE"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0072" y="1556792"/>
            <a:ext cx="3636591" cy="3065005"/>
          </a:xfrm>
        </p:spPr>
      </p:pic>
      <p:sp>
        <p:nvSpPr>
          <p:cNvPr id="4" name="Espace réservé du numéro de diapositive 3"/>
          <p:cNvSpPr>
            <a:spLocks noGrp="1"/>
          </p:cNvSpPr>
          <p:nvPr>
            <p:ph type="sldNum" sz="quarter" idx="10"/>
          </p:nvPr>
        </p:nvSpPr>
        <p:spPr/>
        <p:txBody>
          <a:bodyPr/>
          <a:lstStyle/>
          <a:p>
            <a:pPr>
              <a:defRPr/>
            </a:pPr>
            <a:fld id="{326C6059-A255-C24B-AAEC-93A3405961B0}" type="slidenum">
              <a:rPr lang="en-US" smtClean="0"/>
              <a:pPr>
                <a:defRPr/>
              </a:pPr>
              <a:t>9</a:t>
            </a:fld>
            <a:endParaRPr lang="en-US" dirty="0"/>
          </a:p>
        </p:txBody>
      </p:sp>
      <p:sp>
        <p:nvSpPr>
          <p:cNvPr id="6" name="ZoneTexte 5"/>
          <p:cNvSpPr txBox="1"/>
          <p:nvPr/>
        </p:nvSpPr>
        <p:spPr>
          <a:xfrm>
            <a:off x="457200" y="1844824"/>
            <a:ext cx="3826768" cy="3170099"/>
          </a:xfrm>
          <a:prstGeom prst="rect">
            <a:avLst/>
          </a:prstGeom>
          <a:noFill/>
        </p:spPr>
        <p:txBody>
          <a:bodyPr wrap="square" rtlCol="0">
            <a:spAutoFit/>
          </a:bodyPr>
          <a:lstStyle/>
          <a:p>
            <a:r>
              <a:rPr lang="fr-BE" dirty="0"/>
              <a:t>L'internet des objets est « un réseau de réseaux qui permet, via des systèmes d’identification électronique normalisés et sans fil, d’identifier et de communiquer numériquement avec des objets physiques afin de pouvoir mesurer et échanger des données entre les mondes physiques et virtuels.</a:t>
            </a:r>
          </a:p>
        </p:txBody>
      </p:sp>
    </p:spTree>
    <p:extLst>
      <p:ext uri="{BB962C8B-B14F-4D97-AF65-F5344CB8AC3E}">
        <p14:creationId xmlns:p14="http://schemas.microsoft.com/office/powerpoint/2010/main" val="3829863777"/>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46144</TotalTime>
  <Words>948</Words>
  <Application>Microsoft Office PowerPoint</Application>
  <PresentationFormat>Affichage à l'écran (4:3)</PresentationFormat>
  <Paragraphs>235</Paragraphs>
  <Slides>26</Slides>
  <Notes>5</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26</vt:i4>
      </vt:variant>
    </vt:vector>
  </HeadingPairs>
  <TitlesOfParts>
    <vt:vector size="35" baseType="lpstr">
      <vt:lpstr>ＭＳ Ｐゴシック</vt:lpstr>
      <vt:lpstr>Arial</vt:lpstr>
      <vt:lpstr>Calibri</vt:lpstr>
      <vt:lpstr>Courier New</vt:lpstr>
      <vt:lpstr>Frutiger LT Std 45 Light</vt:lpstr>
      <vt:lpstr>Times New Roman</vt:lpstr>
      <vt:lpstr>Verdana</vt:lpstr>
      <vt:lpstr>Wingdings</vt:lpstr>
      <vt:lpstr>UNamur</vt:lpstr>
      <vt:lpstr>Présentation PowerPoint</vt:lpstr>
      <vt:lpstr>Ageing People</vt:lpstr>
      <vt:lpstr>Societal Challenges of ageing people</vt:lpstr>
      <vt:lpstr>Demography of ageing people</vt:lpstr>
      <vt:lpstr>Ageing People</vt:lpstr>
      <vt:lpstr>Ageing People</vt:lpstr>
      <vt:lpstr>Différent Solution for Ageing people</vt:lpstr>
      <vt:lpstr>Agenda</vt:lpstr>
      <vt:lpstr>Internet Des Objets</vt:lpstr>
      <vt:lpstr>Internet Des Objets</vt:lpstr>
      <vt:lpstr>Object Abstraction  </vt:lpstr>
      <vt:lpstr>Service Management</vt:lpstr>
      <vt:lpstr>Application Layer</vt:lpstr>
      <vt:lpstr>Business Layer</vt:lpstr>
      <vt:lpstr>  Projet de GERAS</vt:lpstr>
      <vt:lpstr>Exemple</vt:lpstr>
      <vt:lpstr>Problématiques</vt:lpstr>
      <vt:lpstr>Problématique 1</vt:lpstr>
      <vt:lpstr>Solution existante: ThingMl</vt:lpstr>
      <vt:lpstr>Proposition :  Dsl</vt:lpstr>
      <vt:lpstr>Dsl:  Type Declaration</vt:lpstr>
      <vt:lpstr>Dsl: Network Configuration</vt:lpstr>
      <vt:lpstr>Problématique 2</vt:lpstr>
      <vt:lpstr>Proposition: Business Rules</vt:lpstr>
      <vt:lpstr>Problématique 3</vt:lpstr>
      <vt:lpstr>Conclusion</vt:lpstr>
    </vt:vector>
  </TitlesOfParts>
  <Company>FUNDP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SPL for Food Traceability Software</dc:title>
  <dc:creator>Schobbens</dc:creator>
  <cp:lastModifiedBy>UNamur</cp:lastModifiedBy>
  <cp:revision>1151</cp:revision>
  <cp:lastPrinted>2010-01-15T13:48:56Z</cp:lastPrinted>
  <dcterms:created xsi:type="dcterms:W3CDTF">2003-10-08T07:15:15Z</dcterms:created>
  <dcterms:modified xsi:type="dcterms:W3CDTF">2016-07-27T16:15:11Z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